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3"/>
  </p:notesMasterIdLst>
  <p:sldIdLst>
    <p:sldId id="268" r:id="rId2"/>
    <p:sldId id="721" r:id="rId3"/>
    <p:sldId id="736" r:id="rId4"/>
    <p:sldId id="737" r:id="rId5"/>
    <p:sldId id="738" r:id="rId6"/>
    <p:sldId id="735" r:id="rId7"/>
    <p:sldId id="740" r:id="rId8"/>
    <p:sldId id="741" r:id="rId9"/>
    <p:sldId id="739" r:id="rId10"/>
    <p:sldId id="742" r:id="rId11"/>
    <p:sldId id="728" r:id="rId12"/>
  </p:sldIdLst>
  <p:sldSz cx="9906000" cy="6858000" type="A4"/>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7B986D2-E8C1-4D0A-990C-749DED7ABA5E}">
          <p14:sldIdLst>
            <p14:sldId id="268"/>
            <p14:sldId id="721"/>
            <p14:sldId id="736"/>
            <p14:sldId id="737"/>
            <p14:sldId id="738"/>
            <p14:sldId id="735"/>
            <p14:sldId id="740"/>
            <p14:sldId id="741"/>
            <p14:sldId id="739"/>
            <p14:sldId id="742"/>
            <p14:sldId id="728"/>
          </p14:sldIdLst>
        </p14:section>
      </p14:sectionLst>
    </p:ext>
    <p:ext uri="{EFAFB233-063F-42B5-8137-9DF3F51BA10A}">
      <p15:sldGuideLst xmlns:p15="http://schemas.microsoft.com/office/powerpoint/2012/main">
        <p15:guide id="2" pos="3120" userDrawn="1">
          <p15:clr>
            <a:srgbClr val="A4A3A4"/>
          </p15:clr>
        </p15:guide>
        <p15:guide id="3"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392E7"/>
    <a:srgbClr val="318DDE"/>
    <a:srgbClr val="5EBA47"/>
    <a:srgbClr val="17486A"/>
    <a:srgbClr val="3E8EDE"/>
    <a:srgbClr val="0369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47" autoAdjust="0"/>
    <p:restoredTop sz="96816" autoAdjust="0"/>
  </p:normalViewPr>
  <p:slideViewPr>
    <p:cSldViewPr snapToGrid="0">
      <p:cViewPr varScale="1">
        <p:scale>
          <a:sx n="128" d="100"/>
          <a:sy n="128" d="100"/>
        </p:scale>
        <p:origin x="1936" y="176"/>
      </p:cViewPr>
      <p:guideLst>
        <p:guide pos="3120"/>
        <p:guide orient="horz" pos="2160"/>
      </p:guideLst>
    </p:cSldViewPr>
  </p:slideViewPr>
  <p:outlineViewPr>
    <p:cViewPr>
      <p:scale>
        <a:sx n="33" d="100"/>
        <a:sy n="33" d="100"/>
      </p:scale>
      <p:origin x="0" y="-17772"/>
    </p:cViewPr>
  </p:outlin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47FDE8E-C9EA-4A43-8789-DFF19C510078}" type="datetimeFigureOut">
              <a:rPr lang="en-US" smtClean="0"/>
              <a:t>10/29/19</a:t>
            </a:fld>
            <a:endParaRPr lang="en-US"/>
          </a:p>
        </p:txBody>
      </p:sp>
      <p:sp>
        <p:nvSpPr>
          <p:cNvPr id="4" name="Slide Image Placeholder 3"/>
          <p:cNvSpPr>
            <a:spLocks noGrp="1" noRot="1" noChangeAspect="1"/>
          </p:cNvSpPr>
          <p:nvPr>
            <p:ph type="sldImg" idx="2"/>
          </p:nvPr>
        </p:nvSpPr>
        <p:spPr>
          <a:xfrm>
            <a:off x="2900363" y="857250"/>
            <a:ext cx="3343275"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F856F99-1514-4F4B-89CD-D1870C008194}" type="slidenum">
              <a:rPr lang="en-US" smtClean="0"/>
              <a:t>‹#›</a:t>
            </a:fld>
            <a:endParaRPr lang="en-US"/>
          </a:p>
        </p:txBody>
      </p:sp>
    </p:spTree>
    <p:extLst>
      <p:ext uri="{BB962C8B-B14F-4D97-AF65-F5344CB8AC3E}">
        <p14:creationId xmlns:p14="http://schemas.microsoft.com/office/powerpoint/2010/main" val="5713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81038" y="6356352"/>
            <a:ext cx="2228850" cy="365125"/>
          </a:xfrm>
          <a:prstGeom prst="rect">
            <a:avLst/>
          </a:prstGeom>
        </p:spPr>
        <p:txBody>
          <a:bodyPr/>
          <a:lstStyle/>
          <a:p>
            <a:fld id="{6DBF160B-3A44-4C3B-BCEA-BD19AB6803E9}" type="datetime1">
              <a:rPr lang="en-US" smtClean="0"/>
              <a:t>10/29/19</a:t>
            </a:fld>
            <a:endParaRPr lang="en-US"/>
          </a:p>
        </p:txBody>
      </p:sp>
      <p:sp>
        <p:nvSpPr>
          <p:cNvPr id="5" name="Footer Placeholder 4"/>
          <p:cNvSpPr>
            <a:spLocks noGrp="1"/>
          </p:cNvSpPr>
          <p:nvPr>
            <p:ph type="ftr" sz="quarter" idx="11"/>
          </p:nvPr>
        </p:nvSpPr>
        <p:spPr>
          <a:xfrm>
            <a:off x="3281363" y="6356352"/>
            <a:ext cx="33432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996113" y="6356352"/>
            <a:ext cx="2228850" cy="365125"/>
          </a:xfrm>
          <a:prstGeom prst="rect">
            <a:avLst/>
          </a:prstGeom>
        </p:spPr>
        <p:txBody>
          <a:bodyPr/>
          <a:lstStyle/>
          <a:p>
            <a:fld id="{FEB09506-28EA-4C19-A061-02E7C9DE017B}" type="slidenum">
              <a:rPr lang="en-US" smtClean="0"/>
              <a:t>‹#›</a:t>
            </a:fld>
            <a:endParaRPr lang="en-US"/>
          </a:p>
        </p:txBody>
      </p:sp>
      <p:grpSp>
        <p:nvGrpSpPr>
          <p:cNvPr id="7" name="Group 6"/>
          <p:cNvGrpSpPr/>
          <p:nvPr userDrawn="1"/>
        </p:nvGrpSpPr>
        <p:grpSpPr>
          <a:xfrm>
            <a:off x="6371416" y="193892"/>
            <a:ext cx="3339682" cy="6665283"/>
            <a:chOff x="6371416" y="193892"/>
            <a:chExt cx="3339682" cy="6665283"/>
          </a:xfrm>
        </p:grpSpPr>
        <p:pic>
          <p:nvPicPr>
            <p:cNvPr id="8" name="Picture 7"/>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7259247" y="193892"/>
              <a:ext cx="1564020" cy="3695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71416" y="636953"/>
              <a:ext cx="3339682" cy="6222222"/>
            </a:xfrm>
            <a:prstGeom prst="rect">
              <a:avLst/>
            </a:prstGeom>
          </p:spPr>
        </p:pic>
      </p:grpSp>
      <p:sp>
        <p:nvSpPr>
          <p:cNvPr id="10" name="Rectangle 9"/>
          <p:cNvSpPr/>
          <p:nvPr userDrawn="1"/>
        </p:nvSpPr>
        <p:spPr>
          <a:xfrm>
            <a:off x="0" y="0"/>
            <a:ext cx="31089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42950" y="1122363"/>
            <a:ext cx="6253163" cy="2387600"/>
          </a:xfrm>
          <a:prstGeom prst="rect">
            <a:avLst/>
          </a:prstGeom>
        </p:spPr>
        <p:txBody>
          <a:bodyPr anchor="b">
            <a:normAutofit/>
          </a:bodyPr>
          <a:lstStyle>
            <a:lvl1pPr algn="ctr">
              <a:defRPr sz="3200">
                <a:latin typeface="Arial Black" panose="020B0A04020102020204" pitchFamily="34" charset="0"/>
              </a:defRPr>
            </a:lvl1pPr>
          </a:lstStyle>
          <a:p>
            <a:r>
              <a:rPr lang="en-US" dirty="0"/>
              <a:t>Click to edit Master title style</a:t>
            </a:r>
          </a:p>
        </p:txBody>
      </p:sp>
      <p:sp>
        <p:nvSpPr>
          <p:cNvPr id="3" name="Subtitle 2"/>
          <p:cNvSpPr>
            <a:spLocks noGrp="1"/>
          </p:cNvSpPr>
          <p:nvPr>
            <p:ph type="subTitle" idx="1"/>
          </p:nvPr>
        </p:nvSpPr>
        <p:spPr>
          <a:xfrm>
            <a:off x="742950" y="3602038"/>
            <a:ext cx="6253163" cy="1655762"/>
          </a:xfrm>
          <a:prstGeom prst="rect">
            <a:avLst/>
          </a:prstGeom>
        </p:spPr>
        <p:txBody>
          <a:bodyPr>
            <a:normAutofit/>
          </a:bodyPr>
          <a:lstStyle>
            <a:lvl1pPr marL="0" indent="0" algn="ctr">
              <a:buNone/>
              <a:defRPr sz="2000">
                <a:solidFill>
                  <a:srgbClr val="318DDE"/>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09010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79320" y="365128"/>
            <a:ext cx="8045643" cy="704018"/>
          </a:xfrm>
          <a:prstGeom prst="rect">
            <a:avLst/>
          </a:prstGeom>
        </p:spPr>
        <p:txBody>
          <a:bodyPr>
            <a:normAutofit/>
          </a:bodyPr>
          <a:lstStyle>
            <a:lvl1pPr algn="r">
              <a:defRPr sz="3200">
                <a:latin typeface="Arial Black" panose="020B0A04020102020204" pitchFamily="34" charset="0"/>
              </a:defRPr>
            </a:lvl1pPr>
          </a:lstStyle>
          <a:p>
            <a:r>
              <a:rPr lang="en-US" dirty="0"/>
              <a:t>Click to edit Master title style</a:t>
            </a:r>
          </a:p>
        </p:txBody>
      </p:sp>
      <p:sp>
        <p:nvSpPr>
          <p:cNvPr id="3" name="Content Placeholder 2"/>
          <p:cNvSpPr>
            <a:spLocks noGrp="1"/>
          </p:cNvSpPr>
          <p:nvPr>
            <p:ph idx="1"/>
          </p:nvPr>
        </p:nvSpPr>
        <p:spPr>
          <a:xfrm>
            <a:off x="1179320" y="1252025"/>
            <a:ext cx="8045643" cy="49249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1038" y="6356352"/>
            <a:ext cx="2228850" cy="365125"/>
          </a:xfrm>
          <a:prstGeom prst="rect">
            <a:avLst/>
          </a:prstGeom>
        </p:spPr>
        <p:txBody>
          <a:bodyPr/>
          <a:lstStyle/>
          <a:p>
            <a:fld id="{FA8505E0-37E7-4BCD-BA8D-3C81CE89C100}" type="datetime1">
              <a:rPr lang="en-US" smtClean="0"/>
              <a:t>10/29/19</a:t>
            </a:fld>
            <a:endParaRPr lang="en-US"/>
          </a:p>
        </p:txBody>
      </p:sp>
      <p:sp>
        <p:nvSpPr>
          <p:cNvPr id="5" name="Footer Placeholder 4"/>
          <p:cNvSpPr>
            <a:spLocks noGrp="1"/>
          </p:cNvSpPr>
          <p:nvPr>
            <p:ph type="ftr" sz="quarter" idx="11"/>
          </p:nvPr>
        </p:nvSpPr>
        <p:spPr>
          <a:xfrm>
            <a:off x="3281363" y="6356352"/>
            <a:ext cx="33432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996113" y="6356352"/>
            <a:ext cx="2228850" cy="365125"/>
          </a:xfrm>
          <a:prstGeom prst="rect">
            <a:avLst/>
          </a:prstGeom>
        </p:spPr>
        <p:txBody>
          <a:bodyPr/>
          <a:lstStyle>
            <a:lvl1pPr algn="r">
              <a:defRPr/>
            </a:lvl1pPr>
          </a:lstStyle>
          <a:p>
            <a:fld id="{FEB09506-28EA-4C19-A061-02E7C9DE017B}" type="slidenum">
              <a:rPr lang="en-US" smtClean="0"/>
              <a:pPr/>
              <a:t>‹#›</a:t>
            </a:fld>
            <a:endParaRPr lang="en-US"/>
          </a:p>
        </p:txBody>
      </p:sp>
    </p:spTree>
    <p:extLst>
      <p:ext uri="{BB962C8B-B14F-4D97-AF65-F5344CB8AC3E}">
        <p14:creationId xmlns:p14="http://schemas.microsoft.com/office/powerpoint/2010/main" val="2048192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87866" y="1223889"/>
            <a:ext cx="3885161" cy="4953074"/>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9802" y="1223889"/>
            <a:ext cx="3885161" cy="4953074"/>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1038" y="6356352"/>
            <a:ext cx="2228850" cy="365125"/>
          </a:xfrm>
          <a:prstGeom prst="rect">
            <a:avLst/>
          </a:prstGeom>
        </p:spPr>
        <p:txBody>
          <a:bodyPr/>
          <a:lstStyle/>
          <a:p>
            <a:fld id="{9A38245A-2362-40A2-9432-11E173A2FE35}" type="datetime1">
              <a:rPr lang="en-US" smtClean="0"/>
              <a:t>10/29/19</a:t>
            </a:fld>
            <a:endParaRPr lang="en-US"/>
          </a:p>
        </p:txBody>
      </p:sp>
      <p:sp>
        <p:nvSpPr>
          <p:cNvPr id="6" name="Footer Placeholder 5"/>
          <p:cNvSpPr>
            <a:spLocks noGrp="1"/>
          </p:cNvSpPr>
          <p:nvPr>
            <p:ph type="ftr" sz="quarter" idx="11"/>
          </p:nvPr>
        </p:nvSpPr>
        <p:spPr>
          <a:xfrm>
            <a:off x="3281363" y="6356352"/>
            <a:ext cx="33432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996113" y="6356352"/>
            <a:ext cx="2228850" cy="365125"/>
          </a:xfrm>
          <a:prstGeom prst="rect">
            <a:avLst/>
          </a:prstGeom>
        </p:spPr>
        <p:txBody>
          <a:bodyPr/>
          <a:lstStyle/>
          <a:p>
            <a:fld id="{FEB09506-28EA-4C19-A061-02E7C9DE017B}" type="slidenum">
              <a:rPr lang="en-US" smtClean="0"/>
              <a:t>‹#›</a:t>
            </a:fld>
            <a:endParaRPr lang="en-US"/>
          </a:p>
        </p:txBody>
      </p:sp>
      <p:sp>
        <p:nvSpPr>
          <p:cNvPr id="8" name="Title 1"/>
          <p:cNvSpPr>
            <a:spLocks noGrp="1"/>
          </p:cNvSpPr>
          <p:nvPr>
            <p:ph type="title"/>
          </p:nvPr>
        </p:nvSpPr>
        <p:spPr>
          <a:xfrm>
            <a:off x="1187866" y="365128"/>
            <a:ext cx="8037097" cy="704018"/>
          </a:xfrm>
          <a:prstGeom prst="rect">
            <a:avLst/>
          </a:prstGeom>
        </p:spPr>
        <p:txBody>
          <a:bodyPr>
            <a:normAutofit/>
          </a:bodyPr>
          <a:lstStyle>
            <a:lvl1pPr algn="r">
              <a:defRPr sz="3200">
                <a:latin typeface="Arial Black" panose="020B0A04020102020204" pitchFamily="34" charset="0"/>
              </a:defRPr>
            </a:lvl1pPr>
          </a:lstStyle>
          <a:p>
            <a:r>
              <a:rPr lang="en-US" dirty="0"/>
              <a:t>Click to edit Master title style</a:t>
            </a:r>
          </a:p>
        </p:txBody>
      </p:sp>
    </p:spTree>
    <p:extLst>
      <p:ext uri="{BB962C8B-B14F-4D97-AF65-F5344CB8AC3E}">
        <p14:creationId xmlns:p14="http://schemas.microsoft.com/office/powerpoint/2010/main" val="521429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866" y="1248536"/>
            <a:ext cx="3885161" cy="411956"/>
          </a:xfrm>
          <a:prstGeom prst="rect">
            <a:avLst/>
          </a:prstGeom>
        </p:spPr>
        <p:txBody>
          <a:bodyPr anchor="b">
            <a:normAutofit/>
          </a:bodyPr>
          <a:lstStyle>
            <a:lvl1pPr marL="0" indent="0">
              <a:buNone/>
              <a:defRPr sz="2000" b="1">
                <a:solidFill>
                  <a:srgbClr val="3392E7"/>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5339802" y="1251521"/>
            <a:ext cx="3886452" cy="411956"/>
          </a:xfrm>
          <a:prstGeom prst="rect">
            <a:avLst/>
          </a:prstGeom>
        </p:spPr>
        <p:txBody>
          <a:bodyPr anchor="b">
            <a:normAutofit/>
          </a:bodyPr>
          <a:lstStyle>
            <a:lvl1pPr marL="0" indent="0">
              <a:buNone/>
              <a:defRPr sz="2000" b="1">
                <a:solidFill>
                  <a:srgbClr val="3392E7"/>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a:xfrm>
            <a:off x="681038" y="6356352"/>
            <a:ext cx="2228850" cy="365125"/>
          </a:xfrm>
          <a:prstGeom prst="rect">
            <a:avLst/>
          </a:prstGeom>
        </p:spPr>
        <p:txBody>
          <a:bodyPr/>
          <a:lstStyle/>
          <a:p>
            <a:fld id="{6FB96879-471E-46C8-A813-F70B84DA637C}" type="datetime1">
              <a:rPr lang="en-US" smtClean="0"/>
              <a:t>10/29/19</a:t>
            </a:fld>
            <a:endParaRPr lang="en-US"/>
          </a:p>
        </p:txBody>
      </p:sp>
      <p:sp>
        <p:nvSpPr>
          <p:cNvPr id="8" name="Footer Placeholder 7"/>
          <p:cNvSpPr>
            <a:spLocks noGrp="1"/>
          </p:cNvSpPr>
          <p:nvPr>
            <p:ph type="ftr" sz="quarter" idx="11"/>
          </p:nvPr>
        </p:nvSpPr>
        <p:spPr>
          <a:xfrm>
            <a:off x="3281363" y="6356352"/>
            <a:ext cx="3343275"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996113" y="6356352"/>
            <a:ext cx="2228850" cy="365125"/>
          </a:xfrm>
          <a:prstGeom prst="rect">
            <a:avLst/>
          </a:prstGeom>
        </p:spPr>
        <p:txBody>
          <a:bodyPr/>
          <a:lstStyle/>
          <a:p>
            <a:fld id="{FEB09506-28EA-4C19-A061-02E7C9DE017B}" type="slidenum">
              <a:rPr lang="en-US" smtClean="0"/>
              <a:t>‹#›</a:t>
            </a:fld>
            <a:endParaRPr lang="en-US"/>
          </a:p>
        </p:txBody>
      </p:sp>
      <p:sp>
        <p:nvSpPr>
          <p:cNvPr id="10" name="Title 1"/>
          <p:cNvSpPr>
            <a:spLocks noGrp="1"/>
          </p:cNvSpPr>
          <p:nvPr>
            <p:ph type="title"/>
          </p:nvPr>
        </p:nvSpPr>
        <p:spPr>
          <a:xfrm>
            <a:off x="1187866" y="365128"/>
            <a:ext cx="8037097" cy="704018"/>
          </a:xfrm>
          <a:prstGeom prst="rect">
            <a:avLst/>
          </a:prstGeom>
        </p:spPr>
        <p:txBody>
          <a:bodyPr>
            <a:normAutofit/>
          </a:bodyPr>
          <a:lstStyle>
            <a:lvl1pPr algn="r">
              <a:defRPr sz="3200">
                <a:latin typeface="Arial Black" panose="020B0A04020102020204" pitchFamily="34" charset="0"/>
              </a:defRPr>
            </a:lvl1pPr>
          </a:lstStyle>
          <a:p>
            <a:r>
              <a:rPr lang="en-US" dirty="0"/>
              <a:t>Click to edit Master title style</a:t>
            </a:r>
          </a:p>
        </p:txBody>
      </p:sp>
      <p:sp>
        <p:nvSpPr>
          <p:cNvPr id="11" name="Content Placeholder 2"/>
          <p:cNvSpPr>
            <a:spLocks noGrp="1"/>
          </p:cNvSpPr>
          <p:nvPr>
            <p:ph sz="half" idx="13"/>
          </p:nvPr>
        </p:nvSpPr>
        <p:spPr>
          <a:xfrm>
            <a:off x="1187866" y="1842867"/>
            <a:ext cx="3885161" cy="4334095"/>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half" idx="2"/>
          </p:nvPr>
        </p:nvSpPr>
        <p:spPr>
          <a:xfrm>
            <a:off x="5339802" y="1842867"/>
            <a:ext cx="3885162" cy="4334095"/>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358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81038" y="6356352"/>
            <a:ext cx="2228850" cy="365125"/>
          </a:xfrm>
          <a:prstGeom prst="rect">
            <a:avLst/>
          </a:prstGeom>
        </p:spPr>
        <p:txBody>
          <a:bodyPr/>
          <a:lstStyle/>
          <a:p>
            <a:fld id="{81A389D0-0F06-4052-931B-BC5D7EEFC8E9}" type="datetime1">
              <a:rPr lang="en-US" smtClean="0"/>
              <a:t>10/29/19</a:t>
            </a:fld>
            <a:endParaRPr lang="en-US"/>
          </a:p>
        </p:txBody>
      </p:sp>
      <p:sp>
        <p:nvSpPr>
          <p:cNvPr id="4" name="Footer Placeholder 3"/>
          <p:cNvSpPr>
            <a:spLocks noGrp="1"/>
          </p:cNvSpPr>
          <p:nvPr>
            <p:ph type="ftr" sz="quarter" idx="11"/>
          </p:nvPr>
        </p:nvSpPr>
        <p:spPr>
          <a:xfrm>
            <a:off x="3281363" y="6356352"/>
            <a:ext cx="3343275"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996113" y="6356352"/>
            <a:ext cx="2228850" cy="365125"/>
          </a:xfrm>
          <a:prstGeom prst="rect">
            <a:avLst/>
          </a:prstGeom>
        </p:spPr>
        <p:txBody>
          <a:bodyPr/>
          <a:lstStyle/>
          <a:p>
            <a:fld id="{FEB09506-28EA-4C19-A061-02E7C9DE017B}" type="slidenum">
              <a:rPr lang="en-US" smtClean="0"/>
              <a:t>‹#›</a:t>
            </a:fld>
            <a:endParaRPr lang="en-US"/>
          </a:p>
        </p:txBody>
      </p:sp>
      <p:sp>
        <p:nvSpPr>
          <p:cNvPr id="6" name="Title 1"/>
          <p:cNvSpPr>
            <a:spLocks noGrp="1"/>
          </p:cNvSpPr>
          <p:nvPr>
            <p:ph type="title"/>
          </p:nvPr>
        </p:nvSpPr>
        <p:spPr>
          <a:xfrm>
            <a:off x="1187866" y="365128"/>
            <a:ext cx="8037097" cy="704018"/>
          </a:xfrm>
          <a:prstGeom prst="rect">
            <a:avLst/>
          </a:prstGeom>
        </p:spPr>
        <p:txBody>
          <a:bodyPr>
            <a:normAutofit/>
          </a:bodyPr>
          <a:lstStyle>
            <a:lvl1pPr algn="r">
              <a:defRPr sz="3200">
                <a:latin typeface="Arial Black" panose="020B0A04020102020204" pitchFamily="34" charset="0"/>
              </a:defRPr>
            </a:lvl1pPr>
          </a:lstStyle>
          <a:p>
            <a:r>
              <a:rPr lang="en-US" dirty="0"/>
              <a:t>Click to edit Master title style</a:t>
            </a:r>
          </a:p>
        </p:txBody>
      </p:sp>
    </p:spTree>
    <p:extLst>
      <p:ext uri="{BB962C8B-B14F-4D97-AF65-F5344CB8AC3E}">
        <p14:creationId xmlns:p14="http://schemas.microsoft.com/office/powerpoint/2010/main" val="205941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1038" y="6356352"/>
            <a:ext cx="2228850" cy="365125"/>
          </a:xfrm>
          <a:prstGeom prst="rect">
            <a:avLst/>
          </a:prstGeom>
        </p:spPr>
        <p:txBody>
          <a:bodyPr/>
          <a:lstStyle/>
          <a:p>
            <a:fld id="{5ECBC4FA-4788-483E-AD3A-36A4714E3E4D}" type="datetime1">
              <a:rPr lang="en-US" smtClean="0"/>
              <a:t>10/29/19</a:t>
            </a:fld>
            <a:endParaRPr lang="en-US"/>
          </a:p>
        </p:txBody>
      </p:sp>
      <p:sp>
        <p:nvSpPr>
          <p:cNvPr id="3" name="Footer Placeholder 2"/>
          <p:cNvSpPr>
            <a:spLocks noGrp="1"/>
          </p:cNvSpPr>
          <p:nvPr>
            <p:ph type="ftr" sz="quarter" idx="11"/>
          </p:nvPr>
        </p:nvSpPr>
        <p:spPr>
          <a:xfrm>
            <a:off x="3281363" y="6356352"/>
            <a:ext cx="3343275"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996113" y="6356352"/>
            <a:ext cx="2228850" cy="365125"/>
          </a:xfrm>
          <a:prstGeom prst="rect">
            <a:avLst/>
          </a:prstGeom>
        </p:spPr>
        <p:txBody>
          <a:bodyPr/>
          <a:lstStyle/>
          <a:p>
            <a:fld id="{FEB09506-28EA-4C19-A061-02E7C9DE017B}" type="slidenum">
              <a:rPr lang="en-US" smtClean="0"/>
              <a:t>‹#›</a:t>
            </a:fld>
            <a:endParaRPr lang="en-US"/>
          </a:p>
        </p:txBody>
      </p:sp>
    </p:spTree>
    <p:extLst>
      <p:ext uri="{BB962C8B-B14F-4D97-AF65-F5344CB8AC3E}">
        <p14:creationId xmlns:p14="http://schemas.microsoft.com/office/powerpoint/2010/main" val="2238314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76009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7" r:id="rId4"/>
    <p:sldLayoutId id="2147483678" r:id="rId5"/>
    <p:sldLayoutId id="214748367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hyperlink" Target="mailto:Steve.capell@gmail.com"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3.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 Id="rId9" Type="http://schemas.openxmlformats.org/officeDocument/2006/relationships/image" Target="../media/image1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image" Target="../media/image13.tiff"/><Relationship Id="rId1" Type="http://schemas.openxmlformats.org/officeDocument/2006/relationships/slideLayout" Target="../slideLayouts/slideLayout3.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 Id="rId9" Type="http://schemas.openxmlformats.org/officeDocument/2006/relationships/image" Target="../media/image20.tiff"/></Relationships>
</file>

<file path=ppt/slides/_rels/slide7.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22.tiff"/><Relationship Id="rId7" Type="http://schemas.openxmlformats.org/officeDocument/2006/relationships/image" Target="../media/image14.tiff"/><Relationship Id="rId2" Type="http://schemas.openxmlformats.org/officeDocument/2006/relationships/image" Target="../media/image21.tiff"/><Relationship Id="rId1" Type="http://schemas.openxmlformats.org/officeDocument/2006/relationships/slideLayout" Target="../slideLayouts/slideLayout3.xml"/><Relationship Id="rId6" Type="http://schemas.openxmlformats.org/officeDocument/2006/relationships/image" Target="../media/image16.tiff"/><Relationship Id="rId5" Type="http://schemas.openxmlformats.org/officeDocument/2006/relationships/image" Target="../media/image23.tiff"/><Relationship Id="rId4" Type="http://schemas.openxmlformats.org/officeDocument/2006/relationships/image" Target="../media/image19.tiff"/><Relationship Id="rId9" Type="http://schemas.openxmlformats.org/officeDocument/2006/relationships/image" Target="../media/image24.tiff"/></Relationships>
</file>

<file path=ppt/slides/_rels/slide8.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6.tiff"/><Relationship Id="rId7" Type="http://schemas.openxmlformats.org/officeDocument/2006/relationships/image" Target="../media/image29.tiff"/><Relationship Id="rId2" Type="http://schemas.openxmlformats.org/officeDocument/2006/relationships/image" Target="../media/image25.tiff"/><Relationship Id="rId1" Type="http://schemas.openxmlformats.org/officeDocument/2006/relationships/slideLayout" Target="../slideLayouts/slideLayout3.xml"/><Relationship Id="rId6" Type="http://schemas.openxmlformats.org/officeDocument/2006/relationships/image" Target="../media/image14.tiff"/><Relationship Id="rId11" Type="http://schemas.openxmlformats.org/officeDocument/2006/relationships/image" Target="../media/image31.tiff"/><Relationship Id="rId5" Type="http://schemas.openxmlformats.org/officeDocument/2006/relationships/image" Target="../media/image28.tiff"/><Relationship Id="rId10" Type="http://schemas.openxmlformats.org/officeDocument/2006/relationships/image" Target="../media/image16.tiff"/><Relationship Id="rId4" Type="http://schemas.openxmlformats.org/officeDocument/2006/relationships/image" Target="../media/image27.tiff"/><Relationship Id="rId9" Type="http://schemas.openxmlformats.org/officeDocument/2006/relationships/image" Target="../media/image13.tiff"/></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8" name="Subtitle 5"/>
          <p:cNvSpPr txBox="1">
            <a:spLocks/>
          </p:cNvSpPr>
          <p:nvPr/>
        </p:nvSpPr>
        <p:spPr>
          <a:xfrm>
            <a:off x="380074" y="4835758"/>
            <a:ext cx="5275825" cy="163629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600" dirty="0">
                <a:solidFill>
                  <a:schemeClr val="tx1">
                    <a:lumMod val="65000"/>
                    <a:lumOff val="35000"/>
                  </a:schemeClr>
                </a:solidFill>
                <a:latin typeface="Arial" panose="020B0604020202020204" pitchFamily="34" charset="0"/>
                <a:cs typeface="Arial" panose="020B0604020202020204" pitchFamily="34" charset="0"/>
              </a:rPr>
              <a:t>Steve Capell</a:t>
            </a:r>
          </a:p>
          <a:p>
            <a:pPr marL="0" indent="0">
              <a:spcBef>
                <a:spcPts val="0"/>
              </a:spcBef>
              <a:buNone/>
            </a:pPr>
            <a:r>
              <a:rPr lang="en-US" sz="1600" dirty="0" err="1">
                <a:solidFill>
                  <a:schemeClr val="tx1">
                    <a:lumMod val="65000"/>
                    <a:lumOff val="35000"/>
                  </a:schemeClr>
                </a:solidFill>
                <a:latin typeface="Arial" panose="020B0604020202020204" pitchFamily="34" charset="0"/>
                <a:cs typeface="Arial" panose="020B0604020202020204" pitchFamily="34" charset="0"/>
              </a:rPr>
              <a:t>steve.capell@gmail.com</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a:p>
            <a:pPr marL="0" indent="0">
              <a:spcBef>
                <a:spcPts val="0"/>
              </a:spcBef>
              <a:buNone/>
            </a:pPr>
            <a:endParaRPr lang="en-US" sz="1600" dirty="0">
              <a:solidFill>
                <a:schemeClr val="tx1">
                  <a:lumMod val="65000"/>
                  <a:lumOff val="35000"/>
                </a:schemeClr>
              </a:solidFill>
              <a:latin typeface="Arial" panose="020B0604020202020204" pitchFamily="34" charset="0"/>
              <a:cs typeface="Arial" panose="020B0604020202020204" pitchFamily="34" charset="0"/>
            </a:endParaRPr>
          </a:p>
          <a:p>
            <a:pPr marL="0" indent="0">
              <a:spcBef>
                <a:spcPts val="0"/>
              </a:spcBef>
              <a:buNone/>
            </a:pPr>
            <a:endParaRPr lang="en-US" sz="16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412402" y="729673"/>
            <a:ext cx="6665104" cy="2110737"/>
          </a:xfrm>
        </p:spPr>
        <p:txBody>
          <a:bodyPr>
            <a:normAutofit/>
          </a:bodyPr>
          <a:lstStyle/>
          <a:p>
            <a:r>
              <a:rPr lang="en-US" dirty="0">
                <a:solidFill>
                  <a:srgbClr val="3392E7"/>
                </a:solidFill>
              </a:rPr>
              <a:t>APIs for Regulators</a:t>
            </a:r>
          </a:p>
        </p:txBody>
      </p:sp>
      <p:sp>
        <p:nvSpPr>
          <p:cNvPr id="3" name="Subtitle 2"/>
          <p:cNvSpPr>
            <a:spLocks noGrp="1"/>
          </p:cNvSpPr>
          <p:nvPr>
            <p:ph type="subTitle" idx="1"/>
          </p:nvPr>
        </p:nvSpPr>
        <p:spPr>
          <a:xfrm>
            <a:off x="863924" y="3252155"/>
            <a:ext cx="5762059" cy="1171857"/>
          </a:xfrm>
        </p:spPr>
        <p:txBody>
          <a:bodyPr/>
          <a:lstStyle/>
          <a:p>
            <a:r>
              <a:rPr lang="en-US" dirty="0"/>
              <a:t>Some ideas from Australia</a:t>
            </a:r>
          </a:p>
        </p:txBody>
      </p:sp>
    </p:spTree>
    <p:extLst>
      <p:ext uri="{BB962C8B-B14F-4D97-AF65-F5344CB8AC3E}">
        <p14:creationId xmlns:p14="http://schemas.microsoft.com/office/powerpoint/2010/main" val="3870484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7DBFD2-FCC5-48B9-851B-F1EA63A23455}"/>
              </a:ext>
            </a:extLst>
          </p:cNvPr>
          <p:cNvSpPr>
            <a:spLocks noGrp="1"/>
          </p:cNvSpPr>
          <p:nvPr>
            <p:ph type="title"/>
          </p:nvPr>
        </p:nvSpPr>
        <p:spPr>
          <a:xfrm>
            <a:off x="1187866" y="365128"/>
            <a:ext cx="8542643" cy="620524"/>
          </a:xfrm>
        </p:spPr>
        <p:txBody>
          <a:bodyPr>
            <a:normAutofit/>
          </a:bodyPr>
          <a:lstStyle/>
          <a:p>
            <a:pPr algn="l"/>
            <a:r>
              <a:rPr lang="en-AU" dirty="0">
                <a:solidFill>
                  <a:srgbClr val="3392E7"/>
                </a:solidFill>
                <a:latin typeface="Arial" panose="020B0604020202020204" pitchFamily="34" charset="0"/>
                <a:cs typeface="Arial" panose="020B0604020202020204" pitchFamily="34" charset="0"/>
              </a:rPr>
              <a:t>For example – the </a:t>
            </a:r>
            <a:r>
              <a:rPr lang="en-AU" dirty="0" err="1">
                <a:solidFill>
                  <a:srgbClr val="3392E7"/>
                </a:solidFill>
                <a:latin typeface="Arial" panose="020B0604020202020204" pitchFamily="34" charset="0"/>
                <a:cs typeface="Arial" panose="020B0604020202020204" pitchFamily="34" charset="0"/>
              </a:rPr>
              <a:t>CoO</a:t>
            </a:r>
            <a:r>
              <a:rPr lang="en-AU" dirty="0">
                <a:solidFill>
                  <a:srgbClr val="3392E7"/>
                </a:solidFill>
                <a:latin typeface="Arial" panose="020B0604020202020204" pitchFamily="34" charset="0"/>
                <a:cs typeface="Arial" panose="020B0604020202020204" pitchFamily="34" charset="0"/>
              </a:rPr>
              <a:t> data model</a:t>
            </a:r>
          </a:p>
        </p:txBody>
      </p:sp>
      <p:sp>
        <p:nvSpPr>
          <p:cNvPr id="7" name="Rectangle 6">
            <a:extLst>
              <a:ext uri="{FF2B5EF4-FFF2-40B4-BE49-F238E27FC236}">
                <a16:creationId xmlns:a16="http://schemas.microsoft.com/office/drawing/2014/main" id="{CC6DB57B-42F9-8446-BB86-05D9446DDA07}"/>
              </a:ext>
            </a:extLst>
          </p:cNvPr>
          <p:cNvSpPr/>
          <p:nvPr/>
        </p:nvSpPr>
        <p:spPr>
          <a:xfrm>
            <a:off x="1142409" y="1466612"/>
            <a:ext cx="2360404" cy="1154675"/>
          </a:xfrm>
          <a:prstGeom prst="rect">
            <a:avLst/>
          </a:prstGeom>
        </p:spPr>
        <p:txBody>
          <a:bodyPr wrap="square">
            <a:spAutoFit/>
          </a:bodyPr>
          <a:lstStyle/>
          <a:p>
            <a:pPr>
              <a:lnSpc>
                <a:spcPct val="110000"/>
              </a:lnSpc>
              <a:spcBef>
                <a:spcPts val="600"/>
              </a:spcBef>
              <a:spcAft>
                <a:spcPts val="600"/>
              </a:spcAft>
            </a:pPr>
            <a:r>
              <a:rPr lang="en-AU" sz="1600" dirty="0">
                <a:solidFill>
                  <a:srgbClr val="000000"/>
                </a:solidFill>
                <a:latin typeface="Arial" charset="0"/>
                <a:ea typeface="Arial" charset="0"/>
                <a:cs typeface="Times New Roman" charset="0"/>
              </a:rPr>
              <a:t>Is nothing more than an assertion about the origin criteria of a consignment item</a:t>
            </a:r>
            <a:endParaRPr lang="en-US" sz="1600" dirty="0">
              <a:solidFill>
                <a:srgbClr val="000000"/>
              </a:solidFill>
              <a:latin typeface="Arial" charset="0"/>
              <a:ea typeface="Arial" charset="0"/>
              <a:cs typeface="Times New Roman" charset="0"/>
            </a:endParaRPr>
          </a:p>
        </p:txBody>
      </p:sp>
      <p:pic>
        <p:nvPicPr>
          <p:cNvPr id="3" name="Picture 2" descr="A white sign with black text&#10;&#10;Description automatically generated">
            <a:extLst>
              <a:ext uri="{FF2B5EF4-FFF2-40B4-BE49-F238E27FC236}">
                <a16:creationId xmlns:a16="http://schemas.microsoft.com/office/drawing/2014/main" id="{0020430F-E4BC-3E4C-9E2C-00D4D5034C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756991" y="1128681"/>
            <a:ext cx="5557491" cy="4924247"/>
          </a:xfrm>
          <a:prstGeom prst="rect">
            <a:avLst/>
          </a:prstGeom>
        </p:spPr>
      </p:pic>
      <p:sp>
        <p:nvSpPr>
          <p:cNvPr id="10" name="Rounded Rectangular Callout 9">
            <a:extLst>
              <a:ext uri="{FF2B5EF4-FFF2-40B4-BE49-F238E27FC236}">
                <a16:creationId xmlns:a16="http://schemas.microsoft.com/office/drawing/2014/main" id="{96BFB387-5CA2-B74C-A65C-2BD71146D24F}"/>
              </a:ext>
            </a:extLst>
          </p:cNvPr>
          <p:cNvSpPr/>
          <p:nvPr/>
        </p:nvSpPr>
        <p:spPr>
          <a:xfrm>
            <a:off x="5459187" y="1687917"/>
            <a:ext cx="922713" cy="270092"/>
          </a:xfrm>
          <a:prstGeom prst="wedgeRoundRectCallout">
            <a:avLst>
              <a:gd name="adj1" fmla="val -270275"/>
              <a:gd name="adj2" fmla="val 45795"/>
              <a:gd name="adj3" fmla="val 16667"/>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5866EEE-57D4-CF41-A503-BABD0FB7CB10}"/>
              </a:ext>
            </a:extLst>
          </p:cNvPr>
          <p:cNvSpPr/>
          <p:nvPr/>
        </p:nvSpPr>
        <p:spPr>
          <a:xfrm>
            <a:off x="1416465" y="5169096"/>
            <a:ext cx="3741944" cy="883832"/>
          </a:xfrm>
          <a:prstGeom prst="rect">
            <a:avLst/>
          </a:prstGeom>
          <a:solidFill>
            <a:schemeClr val="accent4">
              <a:lumMod val="20000"/>
              <a:lumOff val="80000"/>
            </a:schemeClr>
          </a:solidFill>
        </p:spPr>
        <p:txBody>
          <a:bodyPr wrap="square">
            <a:spAutoFit/>
          </a:bodyPr>
          <a:lstStyle/>
          <a:p>
            <a:pPr>
              <a:lnSpc>
                <a:spcPct val="110000"/>
              </a:lnSpc>
              <a:spcBef>
                <a:spcPts val="600"/>
              </a:spcBef>
              <a:spcAft>
                <a:spcPts val="600"/>
              </a:spcAft>
            </a:pPr>
            <a:r>
              <a:rPr lang="en-AU" sz="1600" dirty="0">
                <a:solidFill>
                  <a:srgbClr val="000000"/>
                </a:solidFill>
                <a:latin typeface="Arial" charset="0"/>
                <a:ea typeface="Arial" charset="0"/>
                <a:cs typeface="Times New Roman" charset="0"/>
              </a:rPr>
              <a:t>In the linked data API world, the </a:t>
            </a:r>
            <a:r>
              <a:rPr lang="en-AU" sz="1600" dirty="0" err="1">
                <a:solidFill>
                  <a:srgbClr val="000000"/>
                </a:solidFill>
                <a:latin typeface="Arial" charset="0"/>
                <a:ea typeface="Arial" charset="0"/>
                <a:cs typeface="Times New Roman" charset="0"/>
              </a:rPr>
              <a:t>CoO</a:t>
            </a:r>
            <a:r>
              <a:rPr lang="en-AU" sz="1600" dirty="0">
                <a:solidFill>
                  <a:srgbClr val="000000"/>
                </a:solidFill>
                <a:latin typeface="Arial" charset="0"/>
                <a:ea typeface="Arial" charset="0"/>
                <a:cs typeface="Times New Roman" charset="0"/>
              </a:rPr>
              <a:t> is basically just a claim (origin criteria) about an identity (consignment item)</a:t>
            </a:r>
            <a:endParaRPr lang="en-US" sz="1600" dirty="0">
              <a:solidFill>
                <a:srgbClr val="000000"/>
              </a:solidFill>
              <a:latin typeface="Arial" charset="0"/>
              <a:ea typeface="Arial" charset="0"/>
              <a:cs typeface="Times New Roman" charset="0"/>
            </a:endParaRPr>
          </a:p>
        </p:txBody>
      </p:sp>
    </p:spTree>
    <p:extLst>
      <p:ext uri="{BB962C8B-B14F-4D97-AF65-F5344CB8AC3E}">
        <p14:creationId xmlns:p14="http://schemas.microsoft.com/office/powerpoint/2010/main" val="1050819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7DBFD2-FCC5-48B9-851B-F1EA63A23455}"/>
              </a:ext>
            </a:extLst>
          </p:cNvPr>
          <p:cNvSpPr>
            <a:spLocks noGrp="1"/>
          </p:cNvSpPr>
          <p:nvPr>
            <p:ph type="title"/>
          </p:nvPr>
        </p:nvSpPr>
        <p:spPr>
          <a:xfrm>
            <a:off x="1187866" y="365128"/>
            <a:ext cx="8542643" cy="688168"/>
          </a:xfrm>
        </p:spPr>
        <p:txBody>
          <a:bodyPr>
            <a:normAutofit/>
          </a:bodyPr>
          <a:lstStyle/>
          <a:p>
            <a:pPr algn="l"/>
            <a:r>
              <a:rPr lang="en-AU" dirty="0">
                <a:solidFill>
                  <a:srgbClr val="3392E7"/>
                </a:solidFill>
                <a:latin typeface="Arial" panose="020B0604020202020204" pitchFamily="34" charset="0"/>
                <a:cs typeface="Arial" panose="020B0604020202020204" pitchFamily="34" charset="0"/>
              </a:rPr>
              <a:t>Thanks for listening</a:t>
            </a:r>
          </a:p>
        </p:txBody>
      </p:sp>
      <p:sp>
        <p:nvSpPr>
          <p:cNvPr id="6" name="Content Placeholder 2">
            <a:extLst>
              <a:ext uri="{FF2B5EF4-FFF2-40B4-BE49-F238E27FC236}">
                <a16:creationId xmlns:a16="http://schemas.microsoft.com/office/drawing/2014/main" id="{E575F0EC-1D16-884B-8DA5-4047649D9388}"/>
              </a:ext>
            </a:extLst>
          </p:cNvPr>
          <p:cNvSpPr txBox="1">
            <a:spLocks/>
          </p:cNvSpPr>
          <p:nvPr/>
        </p:nvSpPr>
        <p:spPr>
          <a:xfrm>
            <a:off x="1289385" y="1933531"/>
            <a:ext cx="7955456" cy="13563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1800" dirty="0"/>
              <a:t>Feel </a:t>
            </a:r>
            <a:r>
              <a:rPr lang="da-DK" sz="1800" dirty="0" err="1"/>
              <a:t>free</a:t>
            </a:r>
            <a:r>
              <a:rPr lang="da-DK" sz="1800" dirty="0"/>
              <a:t> to </a:t>
            </a:r>
            <a:r>
              <a:rPr lang="da-DK" sz="1800" dirty="0" err="1"/>
              <a:t>contact</a:t>
            </a:r>
            <a:r>
              <a:rPr lang="da-DK" sz="1800" dirty="0"/>
              <a:t> </a:t>
            </a:r>
            <a:r>
              <a:rPr lang="da-DK" sz="1800" dirty="0" err="1"/>
              <a:t>me</a:t>
            </a:r>
            <a:endParaRPr lang="da-DK" sz="1800" dirty="0"/>
          </a:p>
          <a:p>
            <a:r>
              <a:rPr lang="da-DK" sz="1800" dirty="0">
                <a:hlinkClick r:id="rId2"/>
              </a:rPr>
              <a:t>Steve.capell@gmail.com</a:t>
            </a:r>
            <a:endParaRPr lang="da-DK" sz="1800" dirty="0"/>
          </a:p>
          <a:p>
            <a:r>
              <a:rPr lang="da-DK" sz="1800" dirty="0"/>
              <a:t>edi3.org</a:t>
            </a:r>
          </a:p>
          <a:p>
            <a:pPr marL="0" indent="0">
              <a:buNone/>
            </a:pPr>
            <a:endParaRPr lang="da-DK" sz="1800" dirty="0"/>
          </a:p>
        </p:txBody>
      </p:sp>
    </p:spTree>
    <p:extLst>
      <p:ext uri="{BB962C8B-B14F-4D97-AF65-F5344CB8AC3E}">
        <p14:creationId xmlns:p14="http://schemas.microsoft.com/office/powerpoint/2010/main" val="2679144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7DBFD2-FCC5-48B9-851B-F1EA63A23455}"/>
              </a:ext>
            </a:extLst>
          </p:cNvPr>
          <p:cNvSpPr>
            <a:spLocks noGrp="1"/>
          </p:cNvSpPr>
          <p:nvPr>
            <p:ph type="title"/>
          </p:nvPr>
        </p:nvSpPr>
        <p:spPr>
          <a:xfrm>
            <a:off x="1187866" y="365128"/>
            <a:ext cx="8542643" cy="632399"/>
          </a:xfrm>
        </p:spPr>
        <p:txBody>
          <a:bodyPr>
            <a:normAutofit/>
          </a:bodyPr>
          <a:lstStyle/>
          <a:p>
            <a:pPr algn="l"/>
            <a:r>
              <a:rPr lang="en-AU" dirty="0">
                <a:solidFill>
                  <a:srgbClr val="3392E7"/>
                </a:solidFill>
                <a:latin typeface="Arial" panose="020B0604020202020204" pitchFamily="34" charset="0"/>
                <a:cs typeface="Arial" panose="020B0604020202020204" pitchFamily="34" charset="0"/>
              </a:rPr>
              <a:t>Regulators care about two things</a:t>
            </a:r>
          </a:p>
        </p:txBody>
      </p:sp>
      <p:sp>
        <p:nvSpPr>
          <p:cNvPr id="6" name="Content Placeholder 2">
            <a:extLst>
              <a:ext uri="{FF2B5EF4-FFF2-40B4-BE49-F238E27FC236}">
                <a16:creationId xmlns:a16="http://schemas.microsoft.com/office/drawing/2014/main" id="{53553C47-A754-3242-B50B-5D0C43011191}"/>
              </a:ext>
            </a:extLst>
          </p:cNvPr>
          <p:cNvSpPr txBox="1">
            <a:spLocks/>
          </p:cNvSpPr>
          <p:nvPr/>
        </p:nvSpPr>
        <p:spPr>
          <a:xfrm>
            <a:off x="1259568" y="1349448"/>
            <a:ext cx="7955456" cy="11505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1800" b="1" dirty="0"/>
              <a:t>Compliance (mostly about imports)</a:t>
            </a:r>
          </a:p>
          <a:p>
            <a:r>
              <a:rPr lang="en-AU" sz="1600" dirty="0"/>
              <a:t>Maximising treasury coffers by avoiding duty &amp; GST revenue leakage</a:t>
            </a:r>
          </a:p>
          <a:p>
            <a:r>
              <a:rPr lang="en-AU" sz="1600" dirty="0"/>
              <a:t>Maximising border security by Intercepting illicit cargo </a:t>
            </a:r>
          </a:p>
        </p:txBody>
      </p:sp>
      <p:sp>
        <p:nvSpPr>
          <p:cNvPr id="12" name="Content Placeholder 2">
            <a:extLst>
              <a:ext uri="{FF2B5EF4-FFF2-40B4-BE49-F238E27FC236}">
                <a16:creationId xmlns:a16="http://schemas.microsoft.com/office/drawing/2014/main" id="{6DCFBB5D-C823-0644-A736-0F3BAD8376E5}"/>
              </a:ext>
            </a:extLst>
          </p:cNvPr>
          <p:cNvSpPr txBox="1">
            <a:spLocks/>
          </p:cNvSpPr>
          <p:nvPr/>
        </p:nvSpPr>
        <p:spPr>
          <a:xfrm>
            <a:off x="1259568" y="2744239"/>
            <a:ext cx="7955456" cy="11505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1800" b="1" dirty="0"/>
              <a:t>Facilitation (mostly about exports)</a:t>
            </a:r>
          </a:p>
          <a:p>
            <a:r>
              <a:rPr lang="en-AU" sz="1600" dirty="0"/>
              <a:t>Maximising balance of trade by facilitating exports.</a:t>
            </a:r>
          </a:p>
          <a:p>
            <a:r>
              <a:rPr lang="en-AU" sz="1600" dirty="0"/>
              <a:t>Maximising national efficiency by streamlining imports.</a:t>
            </a:r>
          </a:p>
        </p:txBody>
      </p:sp>
      <p:sp>
        <p:nvSpPr>
          <p:cNvPr id="14" name="Content Placeholder 2">
            <a:extLst>
              <a:ext uri="{FF2B5EF4-FFF2-40B4-BE49-F238E27FC236}">
                <a16:creationId xmlns:a16="http://schemas.microsoft.com/office/drawing/2014/main" id="{818B946D-39C2-0D4D-BC4A-304E23298E23}"/>
              </a:ext>
            </a:extLst>
          </p:cNvPr>
          <p:cNvSpPr txBox="1">
            <a:spLocks/>
          </p:cNvSpPr>
          <p:nvPr/>
        </p:nvSpPr>
        <p:spPr>
          <a:xfrm>
            <a:off x="1187866" y="4380183"/>
            <a:ext cx="8262119" cy="11505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1600" dirty="0"/>
              <a:t>Lets take a look at how APIs and Identity frameworks are changing the regulatory model</a:t>
            </a:r>
            <a:r>
              <a:rPr lang="en-AU" sz="1400" dirty="0"/>
              <a:t>.</a:t>
            </a:r>
          </a:p>
        </p:txBody>
      </p:sp>
    </p:spTree>
    <p:extLst>
      <p:ext uri="{BB962C8B-B14F-4D97-AF65-F5344CB8AC3E}">
        <p14:creationId xmlns:p14="http://schemas.microsoft.com/office/powerpoint/2010/main" val="278300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7DBFD2-FCC5-48B9-851B-F1EA63A23455}"/>
              </a:ext>
            </a:extLst>
          </p:cNvPr>
          <p:cNvSpPr>
            <a:spLocks noGrp="1"/>
          </p:cNvSpPr>
          <p:nvPr>
            <p:ph type="title"/>
          </p:nvPr>
        </p:nvSpPr>
        <p:spPr>
          <a:xfrm>
            <a:off x="1187866" y="365128"/>
            <a:ext cx="8542643" cy="632399"/>
          </a:xfrm>
        </p:spPr>
        <p:txBody>
          <a:bodyPr>
            <a:normAutofit/>
          </a:bodyPr>
          <a:lstStyle/>
          <a:p>
            <a:pPr algn="l"/>
            <a:r>
              <a:rPr lang="en-AU" dirty="0">
                <a:solidFill>
                  <a:srgbClr val="3392E7"/>
                </a:solidFill>
                <a:latin typeface="Arial" panose="020B0604020202020204" pitchFamily="34" charset="0"/>
                <a:cs typeface="Arial" panose="020B0604020202020204" pitchFamily="34" charset="0"/>
              </a:rPr>
              <a:t>Single windows will become APIs</a:t>
            </a:r>
          </a:p>
        </p:txBody>
      </p:sp>
      <p:sp>
        <p:nvSpPr>
          <p:cNvPr id="6" name="Content Placeholder 2">
            <a:extLst>
              <a:ext uri="{FF2B5EF4-FFF2-40B4-BE49-F238E27FC236}">
                <a16:creationId xmlns:a16="http://schemas.microsoft.com/office/drawing/2014/main" id="{53553C47-A754-3242-B50B-5D0C43011191}"/>
              </a:ext>
            </a:extLst>
          </p:cNvPr>
          <p:cNvSpPr txBox="1">
            <a:spLocks/>
          </p:cNvSpPr>
          <p:nvPr/>
        </p:nvSpPr>
        <p:spPr>
          <a:xfrm>
            <a:off x="1215040" y="924930"/>
            <a:ext cx="8157560" cy="23402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600" dirty="0"/>
              <a:t>Today’s reality </a:t>
            </a:r>
          </a:p>
          <a:p>
            <a:r>
              <a:rPr lang="en-AU" sz="1600" dirty="0"/>
              <a:t>99% of all high volume regulatory transactions in AU are lodged by machines via EDIFACT.  Only 1% by humans via portals.  Lesson – nobody wants to use portals.</a:t>
            </a:r>
          </a:p>
          <a:p>
            <a:r>
              <a:rPr lang="en-AU" sz="1600" dirty="0"/>
              <a:t>Even if AU govt had a single web portal for all import/export processes, it would only cover a small part of a consignment lifecycle. Lesson – no window can be single.</a:t>
            </a:r>
          </a:p>
          <a:p>
            <a:r>
              <a:rPr lang="en-AU" sz="1600" dirty="0"/>
              <a:t>All government Agencies have API implementation projects.</a:t>
            </a:r>
          </a:p>
          <a:p>
            <a:pPr marL="0" indent="0">
              <a:buNone/>
            </a:pPr>
            <a:r>
              <a:rPr lang="en-AU" sz="1600" dirty="0"/>
              <a:t>Therefore the strategy is to allow any system to easily integrate via a suite of consistent APIs.  </a:t>
            </a:r>
          </a:p>
        </p:txBody>
      </p:sp>
      <p:grpSp>
        <p:nvGrpSpPr>
          <p:cNvPr id="69" name="Group 68">
            <a:extLst>
              <a:ext uri="{FF2B5EF4-FFF2-40B4-BE49-F238E27FC236}">
                <a16:creationId xmlns:a16="http://schemas.microsoft.com/office/drawing/2014/main" id="{51F1E8F9-74F4-D44D-B008-62EE193C54D7}"/>
              </a:ext>
            </a:extLst>
          </p:cNvPr>
          <p:cNvGrpSpPr/>
          <p:nvPr/>
        </p:nvGrpSpPr>
        <p:grpSpPr>
          <a:xfrm>
            <a:off x="1019267" y="3429000"/>
            <a:ext cx="8640960" cy="2946201"/>
            <a:chOff x="323528" y="2963348"/>
            <a:chExt cx="8640960" cy="2946201"/>
          </a:xfrm>
        </p:grpSpPr>
        <p:pic>
          <p:nvPicPr>
            <p:cNvPr id="70" name="Picture 69">
              <a:extLst>
                <a:ext uri="{FF2B5EF4-FFF2-40B4-BE49-F238E27FC236}">
                  <a16:creationId xmlns:a16="http://schemas.microsoft.com/office/drawing/2014/main" id="{5D21FBAD-7E57-CE47-8788-12DC459850F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7544" y="5445224"/>
              <a:ext cx="1512168" cy="464325"/>
            </a:xfrm>
            <a:prstGeom prst="rect">
              <a:avLst/>
            </a:prstGeom>
          </p:spPr>
        </p:pic>
        <p:pic>
          <p:nvPicPr>
            <p:cNvPr id="71" name="Picture 70">
              <a:extLst>
                <a:ext uri="{FF2B5EF4-FFF2-40B4-BE49-F238E27FC236}">
                  <a16:creationId xmlns:a16="http://schemas.microsoft.com/office/drawing/2014/main" id="{61C5932D-FAB5-144E-9825-D5E1E26285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03848" y="3068960"/>
              <a:ext cx="432048" cy="393644"/>
            </a:xfrm>
            <a:prstGeom prst="rect">
              <a:avLst/>
            </a:prstGeom>
          </p:spPr>
        </p:pic>
        <p:sp>
          <p:nvSpPr>
            <p:cNvPr id="72" name="Freeform 71">
              <a:extLst>
                <a:ext uri="{FF2B5EF4-FFF2-40B4-BE49-F238E27FC236}">
                  <a16:creationId xmlns:a16="http://schemas.microsoft.com/office/drawing/2014/main" id="{86240F26-7CFC-304D-9201-7E36CED70F32}"/>
                </a:ext>
              </a:extLst>
            </p:cNvPr>
            <p:cNvSpPr/>
            <p:nvPr/>
          </p:nvSpPr>
          <p:spPr>
            <a:xfrm>
              <a:off x="3359455" y="3611420"/>
              <a:ext cx="1080120" cy="1080120"/>
            </a:xfrm>
            <a:custGeom>
              <a:avLst/>
              <a:gdLst>
                <a:gd name="connsiteX0" fmla="*/ 471055 w 471055"/>
                <a:gd name="connsiteY0" fmla="*/ 0 h 748146"/>
                <a:gd name="connsiteX1" fmla="*/ 152400 w 471055"/>
                <a:gd name="connsiteY1" fmla="*/ 290946 h 748146"/>
                <a:gd name="connsiteX2" fmla="*/ 0 w 471055"/>
                <a:gd name="connsiteY2" fmla="*/ 748146 h 748146"/>
              </a:gdLst>
              <a:ahLst/>
              <a:cxnLst>
                <a:cxn ang="0">
                  <a:pos x="connsiteX0" y="connsiteY0"/>
                </a:cxn>
                <a:cxn ang="0">
                  <a:pos x="connsiteX1" y="connsiteY1"/>
                </a:cxn>
                <a:cxn ang="0">
                  <a:pos x="connsiteX2" y="connsiteY2"/>
                </a:cxn>
              </a:cxnLst>
              <a:rect l="l" t="t" r="r" b="b"/>
              <a:pathLst>
                <a:path w="471055" h="748146">
                  <a:moveTo>
                    <a:pt x="471055" y="0"/>
                  </a:moveTo>
                  <a:cubicBezTo>
                    <a:pt x="350982" y="83127"/>
                    <a:pt x="230909" y="166255"/>
                    <a:pt x="152400" y="290946"/>
                  </a:cubicBezTo>
                  <a:cubicBezTo>
                    <a:pt x="73891" y="415637"/>
                    <a:pt x="0" y="748146"/>
                    <a:pt x="0" y="748146"/>
                  </a:cubicBezTo>
                </a:path>
              </a:pathLst>
            </a:custGeom>
            <a:noFill/>
            <a:ln>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1335F856-4AD7-BB4D-8E92-B49769ECB53F}"/>
                </a:ext>
              </a:extLst>
            </p:cNvPr>
            <p:cNvCxnSpPr/>
            <p:nvPr/>
          </p:nvCxnSpPr>
          <p:spPr>
            <a:xfrm>
              <a:off x="3635896" y="3356992"/>
              <a:ext cx="864096" cy="0"/>
            </a:xfrm>
            <a:prstGeom prst="line">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9BA3563-9831-C046-A701-5050B37473AF}"/>
                </a:ext>
              </a:extLst>
            </p:cNvPr>
            <p:cNvSpPr txBox="1"/>
            <p:nvPr/>
          </p:nvSpPr>
          <p:spPr>
            <a:xfrm>
              <a:off x="467544" y="3140968"/>
              <a:ext cx="2691506" cy="307777"/>
            </a:xfrm>
            <a:prstGeom prst="rect">
              <a:avLst/>
            </a:prstGeom>
            <a:noFill/>
          </p:spPr>
          <p:txBody>
            <a:bodyPr wrap="none" rtlCol="0">
              <a:spAutoFit/>
            </a:bodyPr>
            <a:lstStyle/>
            <a:p>
              <a:r>
                <a:rPr lang="en-US" sz="1400"/>
                <a:t>Trader / regulator / intermediary</a:t>
              </a:r>
              <a:endParaRPr lang="en-US" sz="1400" dirty="0"/>
            </a:p>
          </p:txBody>
        </p:sp>
        <p:pic>
          <p:nvPicPr>
            <p:cNvPr id="75" name="Picture 74">
              <a:extLst>
                <a:ext uri="{FF2B5EF4-FFF2-40B4-BE49-F238E27FC236}">
                  <a16:creationId xmlns:a16="http://schemas.microsoft.com/office/drawing/2014/main" id="{7F98A8A1-329C-E545-969B-D35EC67DA08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11583" y="2963348"/>
              <a:ext cx="730920" cy="730920"/>
            </a:xfrm>
            <a:prstGeom prst="rect">
              <a:avLst/>
            </a:prstGeom>
          </p:spPr>
        </p:pic>
        <p:pic>
          <p:nvPicPr>
            <p:cNvPr id="76" name="Picture 75">
              <a:extLst>
                <a:ext uri="{FF2B5EF4-FFF2-40B4-BE49-F238E27FC236}">
                  <a16:creationId xmlns:a16="http://schemas.microsoft.com/office/drawing/2014/main" id="{E29B3F52-E335-C94A-97A0-4B25F759272E}"/>
                </a:ext>
              </a:extLst>
            </p:cNvPr>
            <p:cNvPicPr>
              <a:picLocks noChangeAspect="1"/>
            </p:cNvPicPr>
            <p:nvPr/>
          </p:nvPicPr>
          <p:blipFill>
            <a:blip r:embed="rId5"/>
            <a:stretch>
              <a:fillRect/>
            </a:stretch>
          </p:blipFill>
          <p:spPr>
            <a:xfrm>
              <a:off x="4860032" y="4581128"/>
              <a:ext cx="969708" cy="969708"/>
            </a:xfrm>
            <a:prstGeom prst="rect">
              <a:avLst/>
            </a:prstGeom>
          </p:spPr>
        </p:pic>
        <p:pic>
          <p:nvPicPr>
            <p:cNvPr id="77" name="Picture 76">
              <a:extLst>
                <a:ext uri="{FF2B5EF4-FFF2-40B4-BE49-F238E27FC236}">
                  <a16:creationId xmlns:a16="http://schemas.microsoft.com/office/drawing/2014/main" id="{44A9DA58-A539-CA49-B48E-4AD98BDD3DD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68144" y="4725144"/>
              <a:ext cx="742274" cy="742274"/>
            </a:xfrm>
            <a:prstGeom prst="rect">
              <a:avLst/>
            </a:prstGeom>
          </p:spPr>
        </p:pic>
        <p:sp>
          <p:nvSpPr>
            <p:cNvPr id="78" name="TextBox 77">
              <a:extLst>
                <a:ext uri="{FF2B5EF4-FFF2-40B4-BE49-F238E27FC236}">
                  <a16:creationId xmlns:a16="http://schemas.microsoft.com/office/drawing/2014/main" id="{DE878332-E463-1D42-8115-AFA5BCDDFCFC}"/>
                </a:ext>
              </a:extLst>
            </p:cNvPr>
            <p:cNvSpPr txBox="1"/>
            <p:nvPr/>
          </p:nvSpPr>
          <p:spPr>
            <a:xfrm>
              <a:off x="5303671" y="3035356"/>
              <a:ext cx="1080120" cy="523220"/>
            </a:xfrm>
            <a:prstGeom prst="rect">
              <a:avLst/>
            </a:prstGeom>
            <a:noFill/>
          </p:spPr>
          <p:txBody>
            <a:bodyPr wrap="square" rtlCol="0">
              <a:spAutoFit/>
            </a:bodyPr>
            <a:lstStyle/>
            <a:p>
              <a:r>
                <a:rPr lang="en-US" sz="1400"/>
                <a:t>Integrated System</a:t>
              </a:r>
              <a:endParaRPr lang="en-US" sz="1400" dirty="0"/>
            </a:p>
          </p:txBody>
        </p:sp>
        <p:sp>
          <p:nvSpPr>
            <p:cNvPr id="79" name="Freeform 78">
              <a:extLst>
                <a:ext uri="{FF2B5EF4-FFF2-40B4-BE49-F238E27FC236}">
                  <a16:creationId xmlns:a16="http://schemas.microsoft.com/office/drawing/2014/main" id="{BF1D53E2-65D2-BB4C-A2A1-D60C2AADEFA4}"/>
                </a:ext>
              </a:extLst>
            </p:cNvPr>
            <p:cNvSpPr/>
            <p:nvPr/>
          </p:nvSpPr>
          <p:spPr>
            <a:xfrm>
              <a:off x="4151543" y="3611420"/>
              <a:ext cx="504056" cy="1080120"/>
            </a:xfrm>
            <a:custGeom>
              <a:avLst/>
              <a:gdLst>
                <a:gd name="connsiteX0" fmla="*/ 471055 w 471055"/>
                <a:gd name="connsiteY0" fmla="*/ 0 h 748146"/>
                <a:gd name="connsiteX1" fmla="*/ 152400 w 471055"/>
                <a:gd name="connsiteY1" fmla="*/ 290946 h 748146"/>
                <a:gd name="connsiteX2" fmla="*/ 0 w 471055"/>
                <a:gd name="connsiteY2" fmla="*/ 748146 h 748146"/>
              </a:gdLst>
              <a:ahLst/>
              <a:cxnLst>
                <a:cxn ang="0">
                  <a:pos x="connsiteX0" y="connsiteY0"/>
                </a:cxn>
                <a:cxn ang="0">
                  <a:pos x="connsiteX1" y="connsiteY1"/>
                </a:cxn>
                <a:cxn ang="0">
                  <a:pos x="connsiteX2" y="connsiteY2"/>
                </a:cxn>
              </a:cxnLst>
              <a:rect l="l" t="t" r="r" b="b"/>
              <a:pathLst>
                <a:path w="471055" h="748146">
                  <a:moveTo>
                    <a:pt x="471055" y="0"/>
                  </a:moveTo>
                  <a:cubicBezTo>
                    <a:pt x="350982" y="83127"/>
                    <a:pt x="230909" y="166255"/>
                    <a:pt x="152400" y="290946"/>
                  </a:cubicBezTo>
                  <a:cubicBezTo>
                    <a:pt x="73891" y="415637"/>
                    <a:pt x="0" y="748146"/>
                    <a:pt x="0" y="748146"/>
                  </a:cubicBezTo>
                </a:path>
              </a:pathLst>
            </a:custGeom>
            <a:noFill/>
            <a:ln>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a:extLst>
                <a:ext uri="{FF2B5EF4-FFF2-40B4-BE49-F238E27FC236}">
                  <a16:creationId xmlns:a16="http://schemas.microsoft.com/office/drawing/2014/main" id="{E4DFFA9C-750F-0944-987F-0C121853DA7F}"/>
                </a:ext>
              </a:extLst>
            </p:cNvPr>
            <p:cNvSpPr/>
            <p:nvPr/>
          </p:nvSpPr>
          <p:spPr>
            <a:xfrm flipH="1">
              <a:off x="4871623" y="3611420"/>
              <a:ext cx="432048" cy="1080120"/>
            </a:xfrm>
            <a:custGeom>
              <a:avLst/>
              <a:gdLst>
                <a:gd name="connsiteX0" fmla="*/ 471055 w 471055"/>
                <a:gd name="connsiteY0" fmla="*/ 0 h 748146"/>
                <a:gd name="connsiteX1" fmla="*/ 152400 w 471055"/>
                <a:gd name="connsiteY1" fmla="*/ 290946 h 748146"/>
                <a:gd name="connsiteX2" fmla="*/ 0 w 471055"/>
                <a:gd name="connsiteY2" fmla="*/ 748146 h 748146"/>
              </a:gdLst>
              <a:ahLst/>
              <a:cxnLst>
                <a:cxn ang="0">
                  <a:pos x="connsiteX0" y="connsiteY0"/>
                </a:cxn>
                <a:cxn ang="0">
                  <a:pos x="connsiteX1" y="connsiteY1"/>
                </a:cxn>
                <a:cxn ang="0">
                  <a:pos x="connsiteX2" y="connsiteY2"/>
                </a:cxn>
              </a:cxnLst>
              <a:rect l="l" t="t" r="r" b="b"/>
              <a:pathLst>
                <a:path w="471055" h="748146">
                  <a:moveTo>
                    <a:pt x="471055" y="0"/>
                  </a:moveTo>
                  <a:cubicBezTo>
                    <a:pt x="350982" y="83127"/>
                    <a:pt x="230909" y="166255"/>
                    <a:pt x="152400" y="290946"/>
                  </a:cubicBezTo>
                  <a:cubicBezTo>
                    <a:pt x="73891" y="415637"/>
                    <a:pt x="0" y="748146"/>
                    <a:pt x="0" y="748146"/>
                  </a:cubicBezTo>
                </a:path>
              </a:pathLst>
            </a:custGeom>
            <a:noFill/>
            <a:ln>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a:extLst>
                <a:ext uri="{FF2B5EF4-FFF2-40B4-BE49-F238E27FC236}">
                  <a16:creationId xmlns:a16="http://schemas.microsoft.com/office/drawing/2014/main" id="{DD3FA059-42ED-354C-ADF3-2174CC327122}"/>
                </a:ext>
              </a:extLst>
            </p:cNvPr>
            <p:cNvSpPr/>
            <p:nvPr/>
          </p:nvSpPr>
          <p:spPr>
            <a:xfrm flipH="1">
              <a:off x="5231663" y="3611420"/>
              <a:ext cx="852505" cy="1080120"/>
            </a:xfrm>
            <a:custGeom>
              <a:avLst/>
              <a:gdLst>
                <a:gd name="connsiteX0" fmla="*/ 471055 w 471055"/>
                <a:gd name="connsiteY0" fmla="*/ 0 h 748146"/>
                <a:gd name="connsiteX1" fmla="*/ 152400 w 471055"/>
                <a:gd name="connsiteY1" fmla="*/ 290946 h 748146"/>
                <a:gd name="connsiteX2" fmla="*/ 0 w 471055"/>
                <a:gd name="connsiteY2" fmla="*/ 748146 h 748146"/>
              </a:gdLst>
              <a:ahLst/>
              <a:cxnLst>
                <a:cxn ang="0">
                  <a:pos x="connsiteX0" y="connsiteY0"/>
                </a:cxn>
                <a:cxn ang="0">
                  <a:pos x="connsiteX1" y="connsiteY1"/>
                </a:cxn>
                <a:cxn ang="0">
                  <a:pos x="connsiteX2" y="connsiteY2"/>
                </a:cxn>
              </a:cxnLst>
              <a:rect l="l" t="t" r="r" b="b"/>
              <a:pathLst>
                <a:path w="471055" h="748146">
                  <a:moveTo>
                    <a:pt x="471055" y="0"/>
                  </a:moveTo>
                  <a:cubicBezTo>
                    <a:pt x="350982" y="83127"/>
                    <a:pt x="230909" y="166255"/>
                    <a:pt x="152400" y="290946"/>
                  </a:cubicBezTo>
                  <a:cubicBezTo>
                    <a:pt x="73891" y="415637"/>
                    <a:pt x="0" y="748146"/>
                    <a:pt x="0" y="748146"/>
                  </a:cubicBezTo>
                </a:path>
              </a:pathLst>
            </a:custGeom>
            <a:noFill/>
            <a:ln>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Left Arrow 81">
              <a:extLst>
                <a:ext uri="{FF2B5EF4-FFF2-40B4-BE49-F238E27FC236}">
                  <a16:creationId xmlns:a16="http://schemas.microsoft.com/office/drawing/2014/main" id="{7E20D477-8BC3-BC48-99B3-91170947BEED}"/>
                </a:ext>
              </a:extLst>
            </p:cNvPr>
            <p:cNvSpPr/>
            <p:nvPr/>
          </p:nvSpPr>
          <p:spPr>
            <a:xfrm>
              <a:off x="6383791" y="3068960"/>
              <a:ext cx="924513" cy="484632"/>
            </a:xfrm>
            <a:prstGeom prst="lef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a:extLst>
                <a:ext uri="{FF2B5EF4-FFF2-40B4-BE49-F238E27FC236}">
                  <a16:creationId xmlns:a16="http://schemas.microsoft.com/office/drawing/2014/main" id="{B014670C-8C17-9C42-AAB5-A5731C2F964D}"/>
                </a:ext>
              </a:extLst>
            </p:cNvPr>
            <p:cNvSpPr/>
            <p:nvPr/>
          </p:nvSpPr>
          <p:spPr>
            <a:xfrm>
              <a:off x="2495359" y="3573016"/>
              <a:ext cx="1880592" cy="1080120"/>
            </a:xfrm>
            <a:custGeom>
              <a:avLst/>
              <a:gdLst>
                <a:gd name="connsiteX0" fmla="*/ 471055 w 471055"/>
                <a:gd name="connsiteY0" fmla="*/ 0 h 748146"/>
                <a:gd name="connsiteX1" fmla="*/ 152400 w 471055"/>
                <a:gd name="connsiteY1" fmla="*/ 290946 h 748146"/>
                <a:gd name="connsiteX2" fmla="*/ 0 w 471055"/>
                <a:gd name="connsiteY2" fmla="*/ 748146 h 748146"/>
              </a:gdLst>
              <a:ahLst/>
              <a:cxnLst>
                <a:cxn ang="0">
                  <a:pos x="connsiteX0" y="connsiteY0"/>
                </a:cxn>
                <a:cxn ang="0">
                  <a:pos x="connsiteX1" y="connsiteY1"/>
                </a:cxn>
                <a:cxn ang="0">
                  <a:pos x="connsiteX2" y="connsiteY2"/>
                </a:cxn>
              </a:cxnLst>
              <a:rect l="l" t="t" r="r" b="b"/>
              <a:pathLst>
                <a:path w="471055" h="748146">
                  <a:moveTo>
                    <a:pt x="471055" y="0"/>
                  </a:moveTo>
                  <a:cubicBezTo>
                    <a:pt x="350982" y="83127"/>
                    <a:pt x="230909" y="166255"/>
                    <a:pt x="152400" y="290946"/>
                  </a:cubicBezTo>
                  <a:cubicBezTo>
                    <a:pt x="73891" y="415637"/>
                    <a:pt x="0" y="748146"/>
                    <a:pt x="0" y="748146"/>
                  </a:cubicBezTo>
                </a:path>
              </a:pathLst>
            </a:custGeom>
            <a:noFill/>
            <a:ln>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43F9C505-B13F-B045-86B1-52362D183EF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32240" y="4797152"/>
              <a:ext cx="599484" cy="504056"/>
            </a:xfrm>
            <a:prstGeom prst="rect">
              <a:avLst/>
            </a:prstGeom>
          </p:spPr>
        </p:pic>
        <p:sp>
          <p:nvSpPr>
            <p:cNvPr id="85" name="Freeform 84">
              <a:extLst>
                <a:ext uri="{FF2B5EF4-FFF2-40B4-BE49-F238E27FC236}">
                  <a16:creationId xmlns:a16="http://schemas.microsoft.com/office/drawing/2014/main" id="{C5A94C73-3599-4E4C-8FF3-D3B005F117F8}"/>
                </a:ext>
              </a:extLst>
            </p:cNvPr>
            <p:cNvSpPr/>
            <p:nvPr/>
          </p:nvSpPr>
          <p:spPr>
            <a:xfrm flipH="1">
              <a:off x="5591703" y="3645024"/>
              <a:ext cx="1356561" cy="936104"/>
            </a:xfrm>
            <a:custGeom>
              <a:avLst/>
              <a:gdLst>
                <a:gd name="connsiteX0" fmla="*/ 471055 w 471055"/>
                <a:gd name="connsiteY0" fmla="*/ 0 h 748146"/>
                <a:gd name="connsiteX1" fmla="*/ 152400 w 471055"/>
                <a:gd name="connsiteY1" fmla="*/ 290946 h 748146"/>
                <a:gd name="connsiteX2" fmla="*/ 0 w 471055"/>
                <a:gd name="connsiteY2" fmla="*/ 748146 h 748146"/>
              </a:gdLst>
              <a:ahLst/>
              <a:cxnLst>
                <a:cxn ang="0">
                  <a:pos x="connsiteX0" y="connsiteY0"/>
                </a:cxn>
                <a:cxn ang="0">
                  <a:pos x="connsiteX1" y="connsiteY1"/>
                </a:cxn>
                <a:cxn ang="0">
                  <a:pos x="connsiteX2" y="connsiteY2"/>
                </a:cxn>
              </a:cxnLst>
              <a:rect l="l" t="t" r="r" b="b"/>
              <a:pathLst>
                <a:path w="471055" h="748146">
                  <a:moveTo>
                    <a:pt x="471055" y="0"/>
                  </a:moveTo>
                  <a:cubicBezTo>
                    <a:pt x="350982" y="83127"/>
                    <a:pt x="230909" y="166255"/>
                    <a:pt x="152400" y="290946"/>
                  </a:cubicBezTo>
                  <a:cubicBezTo>
                    <a:pt x="73891" y="415637"/>
                    <a:pt x="0" y="748146"/>
                    <a:pt x="0" y="748146"/>
                  </a:cubicBezTo>
                </a:path>
              </a:pathLst>
            </a:custGeom>
            <a:noFill/>
            <a:ln>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85">
              <a:extLst>
                <a:ext uri="{FF2B5EF4-FFF2-40B4-BE49-F238E27FC236}">
                  <a16:creationId xmlns:a16="http://schemas.microsoft.com/office/drawing/2014/main" id="{4706D0CE-3042-B24A-B760-C4559136A0B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207327" y="4797152"/>
              <a:ext cx="549920" cy="549920"/>
            </a:xfrm>
            <a:prstGeom prst="rect">
              <a:avLst/>
            </a:prstGeom>
          </p:spPr>
        </p:pic>
        <p:pic>
          <p:nvPicPr>
            <p:cNvPr id="87" name="Picture 86">
              <a:extLst>
                <a:ext uri="{FF2B5EF4-FFF2-40B4-BE49-F238E27FC236}">
                  <a16:creationId xmlns:a16="http://schemas.microsoft.com/office/drawing/2014/main" id="{7D6005FB-9690-A048-AA7F-796F2E35DC1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999415" y="4797152"/>
              <a:ext cx="549920" cy="549920"/>
            </a:xfrm>
            <a:prstGeom prst="rect">
              <a:avLst/>
            </a:prstGeom>
          </p:spPr>
        </p:pic>
        <p:sp>
          <p:nvSpPr>
            <p:cNvPr id="88" name="TextBox 87">
              <a:extLst>
                <a:ext uri="{FF2B5EF4-FFF2-40B4-BE49-F238E27FC236}">
                  <a16:creationId xmlns:a16="http://schemas.microsoft.com/office/drawing/2014/main" id="{1FCD51F2-BB04-8E48-A825-5CC9948C2434}"/>
                </a:ext>
              </a:extLst>
            </p:cNvPr>
            <p:cNvSpPr txBox="1"/>
            <p:nvPr/>
          </p:nvSpPr>
          <p:spPr>
            <a:xfrm>
              <a:off x="7380312" y="2996952"/>
              <a:ext cx="1584176" cy="523220"/>
            </a:xfrm>
            <a:prstGeom prst="rect">
              <a:avLst/>
            </a:prstGeom>
            <a:noFill/>
          </p:spPr>
          <p:txBody>
            <a:bodyPr wrap="square" rtlCol="0">
              <a:spAutoFit/>
            </a:bodyPr>
            <a:lstStyle/>
            <a:p>
              <a:r>
                <a:rPr lang="en-US" sz="1400" dirty="0"/>
                <a:t>This is </a:t>
              </a:r>
              <a:r>
                <a:rPr lang="en-US" sz="1400"/>
                <a:t>the real “</a:t>
              </a:r>
              <a:r>
                <a:rPr lang="en-US" sz="1400" dirty="0"/>
                <a:t>single window”!</a:t>
              </a:r>
            </a:p>
          </p:txBody>
        </p:sp>
        <p:pic>
          <p:nvPicPr>
            <p:cNvPr id="89" name="Picture 88">
              <a:extLst>
                <a:ext uri="{FF2B5EF4-FFF2-40B4-BE49-F238E27FC236}">
                  <a16:creationId xmlns:a16="http://schemas.microsoft.com/office/drawing/2014/main" id="{E2C3F4E3-6254-B144-A886-43EF1CF6E96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627784" y="3933056"/>
              <a:ext cx="492646" cy="492646"/>
            </a:xfrm>
            <a:prstGeom prst="rect">
              <a:avLst/>
            </a:prstGeom>
          </p:spPr>
        </p:pic>
        <p:pic>
          <p:nvPicPr>
            <p:cNvPr id="90" name="Picture 89">
              <a:extLst>
                <a:ext uri="{FF2B5EF4-FFF2-40B4-BE49-F238E27FC236}">
                  <a16:creationId xmlns:a16="http://schemas.microsoft.com/office/drawing/2014/main" id="{1DBF3F67-78BA-DD42-AB57-56C87A08D6F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275856" y="3933056"/>
              <a:ext cx="492646" cy="492646"/>
            </a:xfrm>
            <a:prstGeom prst="rect">
              <a:avLst/>
            </a:prstGeom>
          </p:spPr>
        </p:pic>
        <p:pic>
          <p:nvPicPr>
            <p:cNvPr id="91" name="Picture 90">
              <a:extLst>
                <a:ext uri="{FF2B5EF4-FFF2-40B4-BE49-F238E27FC236}">
                  <a16:creationId xmlns:a16="http://schemas.microsoft.com/office/drawing/2014/main" id="{6AFBB1F5-CE20-244A-8134-E16C2FC4F6A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923928" y="3933056"/>
              <a:ext cx="492646" cy="492646"/>
            </a:xfrm>
            <a:prstGeom prst="rect">
              <a:avLst/>
            </a:prstGeom>
          </p:spPr>
        </p:pic>
        <p:pic>
          <p:nvPicPr>
            <p:cNvPr id="92" name="Picture 91">
              <a:extLst>
                <a:ext uri="{FF2B5EF4-FFF2-40B4-BE49-F238E27FC236}">
                  <a16:creationId xmlns:a16="http://schemas.microsoft.com/office/drawing/2014/main" id="{E57461B5-A74F-9841-97FA-4EFAA2C2749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51920" y="4797152"/>
              <a:ext cx="549920" cy="549920"/>
            </a:xfrm>
            <a:prstGeom prst="rect">
              <a:avLst/>
            </a:prstGeom>
          </p:spPr>
        </p:pic>
        <p:sp>
          <p:nvSpPr>
            <p:cNvPr id="93" name="Left Arrow 92">
              <a:extLst>
                <a:ext uri="{FF2B5EF4-FFF2-40B4-BE49-F238E27FC236}">
                  <a16:creationId xmlns:a16="http://schemas.microsoft.com/office/drawing/2014/main" id="{291BE3D4-EEB3-394D-8CCA-4419657A502C}"/>
                </a:ext>
              </a:extLst>
            </p:cNvPr>
            <p:cNvSpPr/>
            <p:nvPr/>
          </p:nvSpPr>
          <p:spPr>
            <a:xfrm rot="10800000">
              <a:off x="1115616" y="4581128"/>
              <a:ext cx="1068528" cy="412624"/>
            </a:xfrm>
            <a:prstGeom prst="lef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A2FF65F4-52D9-5C47-AE62-BAC274378290}"/>
                </a:ext>
              </a:extLst>
            </p:cNvPr>
            <p:cNvSpPr txBox="1"/>
            <p:nvPr/>
          </p:nvSpPr>
          <p:spPr>
            <a:xfrm>
              <a:off x="467544" y="4653136"/>
              <a:ext cx="792088" cy="307777"/>
            </a:xfrm>
            <a:prstGeom prst="rect">
              <a:avLst/>
            </a:prstGeom>
            <a:noFill/>
          </p:spPr>
          <p:txBody>
            <a:bodyPr wrap="square" rtlCol="0">
              <a:spAutoFit/>
            </a:bodyPr>
            <a:lstStyle/>
            <a:p>
              <a:r>
                <a:rPr lang="en-US" sz="1400" dirty="0"/>
                <a:t>APIs</a:t>
              </a:r>
            </a:p>
          </p:txBody>
        </p:sp>
        <p:sp>
          <p:nvSpPr>
            <p:cNvPr id="95" name="TextBox 94">
              <a:extLst>
                <a:ext uri="{FF2B5EF4-FFF2-40B4-BE49-F238E27FC236}">
                  <a16:creationId xmlns:a16="http://schemas.microsoft.com/office/drawing/2014/main" id="{C8DE5A9B-09BB-C148-A4E6-157D9125E2F6}"/>
                </a:ext>
              </a:extLst>
            </p:cNvPr>
            <p:cNvSpPr txBox="1"/>
            <p:nvPr/>
          </p:nvSpPr>
          <p:spPr>
            <a:xfrm>
              <a:off x="2339752" y="4653136"/>
              <a:ext cx="329184" cy="184666"/>
            </a:xfrm>
            <a:prstGeom prst="rect">
              <a:avLst/>
            </a:prstGeom>
            <a:solidFill>
              <a:schemeClr val="tx1"/>
            </a:solidFill>
          </p:spPr>
          <p:txBody>
            <a:bodyPr wrap="none" lIns="36000" tIns="0" rIns="36000" bIns="0" rtlCol="0">
              <a:spAutoFit/>
            </a:bodyPr>
            <a:lstStyle/>
            <a:p>
              <a:r>
                <a:rPr lang="en-US" sz="1200" b="1" dirty="0">
                  <a:solidFill>
                    <a:schemeClr val="bg1"/>
                  </a:solidFill>
                </a:rPr>
                <a:t>API</a:t>
              </a:r>
            </a:p>
          </p:txBody>
        </p:sp>
        <p:sp>
          <p:nvSpPr>
            <p:cNvPr id="96" name="TextBox 95">
              <a:extLst>
                <a:ext uri="{FF2B5EF4-FFF2-40B4-BE49-F238E27FC236}">
                  <a16:creationId xmlns:a16="http://schemas.microsoft.com/office/drawing/2014/main" id="{259CDEE6-D545-FB4F-A695-F4B2771FAC4A}"/>
                </a:ext>
              </a:extLst>
            </p:cNvPr>
            <p:cNvSpPr txBox="1"/>
            <p:nvPr/>
          </p:nvSpPr>
          <p:spPr>
            <a:xfrm>
              <a:off x="3131840" y="4653136"/>
              <a:ext cx="329184" cy="184666"/>
            </a:xfrm>
            <a:prstGeom prst="rect">
              <a:avLst/>
            </a:prstGeom>
            <a:solidFill>
              <a:schemeClr val="tx1"/>
            </a:solidFill>
          </p:spPr>
          <p:txBody>
            <a:bodyPr wrap="none" lIns="36000" tIns="0" rIns="36000" bIns="0" rtlCol="0">
              <a:spAutoFit/>
            </a:bodyPr>
            <a:lstStyle/>
            <a:p>
              <a:r>
                <a:rPr lang="en-US" sz="1200" b="1" dirty="0">
                  <a:solidFill>
                    <a:schemeClr val="bg1"/>
                  </a:solidFill>
                </a:rPr>
                <a:t>API</a:t>
              </a:r>
            </a:p>
          </p:txBody>
        </p:sp>
        <p:sp>
          <p:nvSpPr>
            <p:cNvPr id="97" name="TextBox 96">
              <a:extLst>
                <a:ext uri="{FF2B5EF4-FFF2-40B4-BE49-F238E27FC236}">
                  <a16:creationId xmlns:a16="http://schemas.microsoft.com/office/drawing/2014/main" id="{E443AD59-EBE6-8F49-9AFA-40BA9A7D5A68}"/>
                </a:ext>
              </a:extLst>
            </p:cNvPr>
            <p:cNvSpPr txBox="1"/>
            <p:nvPr/>
          </p:nvSpPr>
          <p:spPr>
            <a:xfrm>
              <a:off x="3923928" y="4653136"/>
              <a:ext cx="329184" cy="184666"/>
            </a:xfrm>
            <a:prstGeom prst="rect">
              <a:avLst/>
            </a:prstGeom>
            <a:solidFill>
              <a:schemeClr val="tx1"/>
            </a:solidFill>
          </p:spPr>
          <p:txBody>
            <a:bodyPr wrap="none" lIns="36000" tIns="0" rIns="36000" bIns="0" rtlCol="0">
              <a:spAutoFit/>
            </a:bodyPr>
            <a:lstStyle/>
            <a:p>
              <a:r>
                <a:rPr lang="en-US" sz="1200" b="1" dirty="0">
                  <a:solidFill>
                    <a:schemeClr val="bg1"/>
                  </a:solidFill>
                </a:rPr>
                <a:t>API</a:t>
              </a:r>
            </a:p>
          </p:txBody>
        </p:sp>
        <p:sp>
          <p:nvSpPr>
            <p:cNvPr id="98" name="TextBox 97">
              <a:extLst>
                <a:ext uri="{FF2B5EF4-FFF2-40B4-BE49-F238E27FC236}">
                  <a16:creationId xmlns:a16="http://schemas.microsoft.com/office/drawing/2014/main" id="{B813E593-5528-BA49-B64D-572D31C67C05}"/>
                </a:ext>
              </a:extLst>
            </p:cNvPr>
            <p:cNvSpPr txBox="1"/>
            <p:nvPr/>
          </p:nvSpPr>
          <p:spPr>
            <a:xfrm>
              <a:off x="5220072" y="4653136"/>
              <a:ext cx="329184" cy="184666"/>
            </a:xfrm>
            <a:prstGeom prst="rect">
              <a:avLst/>
            </a:prstGeom>
            <a:solidFill>
              <a:schemeClr val="tx1"/>
            </a:solidFill>
          </p:spPr>
          <p:txBody>
            <a:bodyPr wrap="none" lIns="36000" tIns="0" rIns="36000" bIns="0" rtlCol="0">
              <a:spAutoFit/>
            </a:bodyPr>
            <a:lstStyle/>
            <a:p>
              <a:r>
                <a:rPr lang="en-US" sz="1200" b="1" dirty="0">
                  <a:solidFill>
                    <a:schemeClr val="bg1"/>
                  </a:solidFill>
                </a:rPr>
                <a:t>API</a:t>
              </a:r>
            </a:p>
          </p:txBody>
        </p:sp>
        <p:sp>
          <p:nvSpPr>
            <p:cNvPr id="99" name="TextBox 98">
              <a:extLst>
                <a:ext uri="{FF2B5EF4-FFF2-40B4-BE49-F238E27FC236}">
                  <a16:creationId xmlns:a16="http://schemas.microsoft.com/office/drawing/2014/main" id="{66F212F4-D182-814A-8238-FB61896C7B9D}"/>
                </a:ext>
              </a:extLst>
            </p:cNvPr>
            <p:cNvSpPr txBox="1"/>
            <p:nvPr/>
          </p:nvSpPr>
          <p:spPr>
            <a:xfrm>
              <a:off x="5868144" y="4653136"/>
              <a:ext cx="329184" cy="184666"/>
            </a:xfrm>
            <a:prstGeom prst="rect">
              <a:avLst/>
            </a:prstGeom>
            <a:solidFill>
              <a:schemeClr val="tx1"/>
            </a:solidFill>
          </p:spPr>
          <p:txBody>
            <a:bodyPr wrap="none" lIns="36000" tIns="0" rIns="36000" bIns="0" rtlCol="0">
              <a:spAutoFit/>
            </a:bodyPr>
            <a:lstStyle/>
            <a:p>
              <a:r>
                <a:rPr lang="en-US" sz="1200" b="1" dirty="0">
                  <a:solidFill>
                    <a:schemeClr val="bg1"/>
                  </a:solidFill>
                </a:rPr>
                <a:t>API</a:t>
              </a:r>
            </a:p>
          </p:txBody>
        </p:sp>
        <p:sp>
          <p:nvSpPr>
            <p:cNvPr id="100" name="TextBox 99">
              <a:extLst>
                <a:ext uri="{FF2B5EF4-FFF2-40B4-BE49-F238E27FC236}">
                  <a16:creationId xmlns:a16="http://schemas.microsoft.com/office/drawing/2014/main" id="{49CC9CC5-D3D9-5640-9E4F-7A1F62034E4C}"/>
                </a:ext>
              </a:extLst>
            </p:cNvPr>
            <p:cNvSpPr txBox="1"/>
            <p:nvPr/>
          </p:nvSpPr>
          <p:spPr>
            <a:xfrm>
              <a:off x="6804248" y="4581128"/>
              <a:ext cx="329184" cy="184666"/>
            </a:xfrm>
            <a:prstGeom prst="rect">
              <a:avLst/>
            </a:prstGeom>
            <a:solidFill>
              <a:schemeClr val="tx1"/>
            </a:solidFill>
          </p:spPr>
          <p:txBody>
            <a:bodyPr wrap="none" lIns="36000" tIns="0" rIns="36000" bIns="0" rtlCol="0">
              <a:spAutoFit/>
            </a:bodyPr>
            <a:lstStyle/>
            <a:p>
              <a:r>
                <a:rPr lang="en-US" sz="1200" b="1" dirty="0">
                  <a:solidFill>
                    <a:schemeClr val="bg1"/>
                  </a:solidFill>
                </a:rPr>
                <a:t>API</a:t>
              </a:r>
            </a:p>
          </p:txBody>
        </p:sp>
        <p:pic>
          <p:nvPicPr>
            <p:cNvPr id="101" name="Picture 100">
              <a:extLst>
                <a:ext uri="{FF2B5EF4-FFF2-40B4-BE49-F238E27FC236}">
                  <a16:creationId xmlns:a16="http://schemas.microsoft.com/office/drawing/2014/main" id="{86AA444C-2C45-9D44-9A09-19465981C8C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004048" y="3933056"/>
              <a:ext cx="492646" cy="492646"/>
            </a:xfrm>
            <a:prstGeom prst="rect">
              <a:avLst/>
            </a:prstGeom>
          </p:spPr>
        </p:pic>
        <p:pic>
          <p:nvPicPr>
            <p:cNvPr id="102" name="Picture 101">
              <a:extLst>
                <a:ext uri="{FF2B5EF4-FFF2-40B4-BE49-F238E27FC236}">
                  <a16:creationId xmlns:a16="http://schemas.microsoft.com/office/drawing/2014/main" id="{B780D66D-83D9-154E-9940-6C1FE310FB4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652120" y="3933056"/>
              <a:ext cx="492646" cy="492646"/>
            </a:xfrm>
            <a:prstGeom prst="rect">
              <a:avLst/>
            </a:prstGeom>
          </p:spPr>
        </p:pic>
        <p:pic>
          <p:nvPicPr>
            <p:cNvPr id="103" name="Picture 102">
              <a:extLst>
                <a:ext uri="{FF2B5EF4-FFF2-40B4-BE49-F238E27FC236}">
                  <a16:creationId xmlns:a16="http://schemas.microsoft.com/office/drawing/2014/main" id="{B90EC597-AECB-7243-81CA-8F85E6A9BC3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300192" y="3933056"/>
              <a:ext cx="492646" cy="492646"/>
            </a:xfrm>
            <a:prstGeom prst="rect">
              <a:avLst/>
            </a:prstGeom>
          </p:spPr>
        </p:pic>
        <p:sp>
          <p:nvSpPr>
            <p:cNvPr id="104" name="TextBox 103">
              <a:extLst>
                <a:ext uri="{FF2B5EF4-FFF2-40B4-BE49-F238E27FC236}">
                  <a16:creationId xmlns:a16="http://schemas.microsoft.com/office/drawing/2014/main" id="{E5C8EF38-36DD-414E-81BF-866ACE7D0763}"/>
                </a:ext>
              </a:extLst>
            </p:cNvPr>
            <p:cNvSpPr txBox="1"/>
            <p:nvPr/>
          </p:nvSpPr>
          <p:spPr>
            <a:xfrm>
              <a:off x="467544" y="5013176"/>
              <a:ext cx="1296144" cy="307777"/>
            </a:xfrm>
            <a:prstGeom prst="rect">
              <a:avLst/>
            </a:prstGeom>
            <a:noFill/>
          </p:spPr>
          <p:txBody>
            <a:bodyPr wrap="square" rtlCol="0">
              <a:spAutoFit/>
            </a:bodyPr>
            <a:lstStyle/>
            <a:p>
              <a:r>
                <a:rPr lang="en-US" sz="1400"/>
                <a:t>Aligned with</a:t>
              </a:r>
              <a:endParaRPr lang="en-US" sz="1400" dirty="0"/>
            </a:p>
          </p:txBody>
        </p:sp>
        <p:sp>
          <p:nvSpPr>
            <p:cNvPr id="105" name="TextBox 104">
              <a:extLst>
                <a:ext uri="{FF2B5EF4-FFF2-40B4-BE49-F238E27FC236}">
                  <a16:creationId xmlns:a16="http://schemas.microsoft.com/office/drawing/2014/main" id="{639D325D-C89F-F747-AF83-25CB51E7C22A}"/>
                </a:ext>
              </a:extLst>
            </p:cNvPr>
            <p:cNvSpPr txBox="1"/>
            <p:nvPr/>
          </p:nvSpPr>
          <p:spPr>
            <a:xfrm>
              <a:off x="323528" y="3861048"/>
              <a:ext cx="2088232" cy="523220"/>
            </a:xfrm>
            <a:prstGeom prst="rect">
              <a:avLst/>
            </a:prstGeom>
            <a:noFill/>
          </p:spPr>
          <p:txBody>
            <a:bodyPr wrap="square" rtlCol="0">
              <a:spAutoFit/>
            </a:bodyPr>
            <a:lstStyle/>
            <a:p>
              <a:r>
                <a:rPr lang="en-US" sz="1400" dirty="0"/>
                <a:t>Reports, declarations, permits, </a:t>
              </a:r>
              <a:r>
                <a:rPr lang="en-US" sz="1400"/>
                <a:t>certificates, </a:t>
              </a:r>
              <a:r>
                <a:rPr lang="en-US" sz="1400" dirty="0" err="1"/>
                <a:t>etc</a:t>
              </a:r>
              <a:endParaRPr lang="en-US" sz="1400" dirty="0"/>
            </a:p>
          </p:txBody>
        </p:sp>
        <p:sp>
          <p:nvSpPr>
            <p:cNvPr id="106" name="TextBox 105">
              <a:extLst>
                <a:ext uri="{FF2B5EF4-FFF2-40B4-BE49-F238E27FC236}">
                  <a16:creationId xmlns:a16="http://schemas.microsoft.com/office/drawing/2014/main" id="{1609E754-4678-484A-9B2E-FB95EF3C5605}"/>
                </a:ext>
              </a:extLst>
            </p:cNvPr>
            <p:cNvSpPr txBox="1"/>
            <p:nvPr/>
          </p:nvSpPr>
          <p:spPr>
            <a:xfrm>
              <a:off x="3635896" y="2996952"/>
              <a:ext cx="861133" cy="307777"/>
            </a:xfrm>
            <a:prstGeom prst="rect">
              <a:avLst/>
            </a:prstGeom>
            <a:noFill/>
          </p:spPr>
          <p:txBody>
            <a:bodyPr wrap="none" rtlCol="0">
              <a:spAutoFit/>
            </a:bodyPr>
            <a:lstStyle/>
            <a:p>
              <a:r>
                <a:rPr lang="en-US" sz="1400"/>
                <a:t>I use my</a:t>
              </a:r>
              <a:endParaRPr lang="en-US" sz="1400" dirty="0"/>
            </a:p>
          </p:txBody>
        </p:sp>
        <p:sp>
          <p:nvSpPr>
            <p:cNvPr id="107" name="TextBox 106">
              <a:extLst>
                <a:ext uri="{FF2B5EF4-FFF2-40B4-BE49-F238E27FC236}">
                  <a16:creationId xmlns:a16="http://schemas.microsoft.com/office/drawing/2014/main" id="{FA2F9E83-7718-5E45-8516-348F7E724A32}"/>
                </a:ext>
              </a:extLst>
            </p:cNvPr>
            <p:cNvSpPr txBox="1"/>
            <p:nvPr/>
          </p:nvSpPr>
          <p:spPr>
            <a:xfrm>
              <a:off x="7020272" y="3789040"/>
              <a:ext cx="1764704" cy="738664"/>
            </a:xfrm>
            <a:prstGeom prst="rect">
              <a:avLst/>
            </a:prstGeom>
            <a:noFill/>
          </p:spPr>
          <p:txBody>
            <a:bodyPr wrap="square" rtlCol="0">
              <a:spAutoFit/>
            </a:bodyPr>
            <a:lstStyle/>
            <a:p>
              <a:r>
                <a:rPr lang="en-US" sz="1400" dirty="0"/>
                <a:t>Manifests, transport events, invoices, certificates, </a:t>
              </a:r>
              <a:r>
                <a:rPr lang="en-US" sz="1400" dirty="0" err="1"/>
                <a:t>etc</a:t>
              </a:r>
              <a:endParaRPr lang="en-US" sz="1400" dirty="0"/>
            </a:p>
          </p:txBody>
        </p:sp>
        <p:pic>
          <p:nvPicPr>
            <p:cNvPr id="108" name="Picture 107">
              <a:extLst>
                <a:ext uri="{FF2B5EF4-FFF2-40B4-BE49-F238E27FC236}">
                  <a16:creationId xmlns:a16="http://schemas.microsoft.com/office/drawing/2014/main" id="{642F226F-7212-A14A-945A-5B9151E88A8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397158" y="5373216"/>
              <a:ext cx="1512168" cy="464325"/>
            </a:xfrm>
            <a:prstGeom prst="rect">
              <a:avLst/>
            </a:prstGeom>
          </p:spPr>
        </p:pic>
        <p:sp>
          <p:nvSpPr>
            <p:cNvPr id="109" name="Left Arrow 108">
              <a:extLst>
                <a:ext uri="{FF2B5EF4-FFF2-40B4-BE49-F238E27FC236}">
                  <a16:creationId xmlns:a16="http://schemas.microsoft.com/office/drawing/2014/main" id="{10DAF47A-804F-DE4F-945D-FA31D143BAB7}"/>
                </a:ext>
              </a:extLst>
            </p:cNvPr>
            <p:cNvSpPr/>
            <p:nvPr/>
          </p:nvSpPr>
          <p:spPr>
            <a:xfrm rot="10800000" flipH="1">
              <a:off x="7236296" y="4509120"/>
              <a:ext cx="936104" cy="412624"/>
            </a:xfrm>
            <a:prstGeom prst="lef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C51696BA-7685-4344-9461-977D3D13793D}"/>
                </a:ext>
              </a:extLst>
            </p:cNvPr>
            <p:cNvSpPr txBox="1"/>
            <p:nvPr/>
          </p:nvSpPr>
          <p:spPr>
            <a:xfrm>
              <a:off x="8172400" y="4581128"/>
              <a:ext cx="792088" cy="307777"/>
            </a:xfrm>
            <a:prstGeom prst="rect">
              <a:avLst/>
            </a:prstGeom>
            <a:noFill/>
          </p:spPr>
          <p:txBody>
            <a:bodyPr wrap="square" rtlCol="0">
              <a:spAutoFit/>
            </a:bodyPr>
            <a:lstStyle/>
            <a:p>
              <a:r>
                <a:rPr lang="en-US" sz="1400" dirty="0"/>
                <a:t>APIs</a:t>
              </a:r>
            </a:p>
          </p:txBody>
        </p:sp>
        <p:sp>
          <p:nvSpPr>
            <p:cNvPr id="111" name="TextBox 110">
              <a:extLst>
                <a:ext uri="{FF2B5EF4-FFF2-40B4-BE49-F238E27FC236}">
                  <a16:creationId xmlns:a16="http://schemas.microsoft.com/office/drawing/2014/main" id="{AF3BB814-DEE7-3C45-A6D9-26992111057F}"/>
                </a:ext>
              </a:extLst>
            </p:cNvPr>
            <p:cNvSpPr txBox="1"/>
            <p:nvPr/>
          </p:nvSpPr>
          <p:spPr>
            <a:xfrm>
              <a:off x="7668344" y="4941168"/>
              <a:ext cx="1296144" cy="307777"/>
            </a:xfrm>
            <a:prstGeom prst="rect">
              <a:avLst/>
            </a:prstGeom>
            <a:noFill/>
          </p:spPr>
          <p:txBody>
            <a:bodyPr wrap="square" rtlCol="0">
              <a:spAutoFit/>
            </a:bodyPr>
            <a:lstStyle/>
            <a:p>
              <a:r>
                <a:rPr lang="en-US" sz="1400"/>
                <a:t>Aligned with</a:t>
              </a:r>
              <a:endParaRPr lang="en-US" sz="1400" dirty="0"/>
            </a:p>
          </p:txBody>
        </p:sp>
      </p:grpSp>
      <p:sp>
        <p:nvSpPr>
          <p:cNvPr id="3" name="Oval 2">
            <a:extLst>
              <a:ext uri="{FF2B5EF4-FFF2-40B4-BE49-F238E27FC236}">
                <a16:creationId xmlns:a16="http://schemas.microsoft.com/office/drawing/2014/main" id="{7D25E188-6B05-D041-8674-2451BBA21555}"/>
              </a:ext>
            </a:extLst>
          </p:cNvPr>
          <p:cNvSpPr/>
          <p:nvPr/>
        </p:nvSpPr>
        <p:spPr>
          <a:xfrm>
            <a:off x="8169358" y="332288"/>
            <a:ext cx="1461052" cy="60496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Facilitation</a:t>
            </a:r>
          </a:p>
        </p:txBody>
      </p:sp>
    </p:spTree>
    <p:extLst>
      <p:ext uri="{BB962C8B-B14F-4D97-AF65-F5344CB8AC3E}">
        <p14:creationId xmlns:p14="http://schemas.microsoft.com/office/powerpoint/2010/main" val="425338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7DBFD2-FCC5-48B9-851B-F1EA63A23455}"/>
              </a:ext>
            </a:extLst>
          </p:cNvPr>
          <p:cNvSpPr>
            <a:spLocks noGrp="1"/>
          </p:cNvSpPr>
          <p:nvPr>
            <p:ph type="title"/>
          </p:nvPr>
        </p:nvSpPr>
        <p:spPr>
          <a:xfrm>
            <a:off x="1187866" y="365127"/>
            <a:ext cx="8542643" cy="1016411"/>
          </a:xfrm>
        </p:spPr>
        <p:txBody>
          <a:bodyPr>
            <a:normAutofit/>
          </a:bodyPr>
          <a:lstStyle/>
          <a:p>
            <a:pPr algn="l"/>
            <a:r>
              <a:rPr lang="en-AU" dirty="0">
                <a:solidFill>
                  <a:srgbClr val="3392E7"/>
                </a:solidFill>
                <a:latin typeface="Arial" panose="020B0604020202020204" pitchFamily="34" charset="0"/>
                <a:cs typeface="Arial" panose="020B0604020202020204" pitchFamily="34" charset="0"/>
              </a:rPr>
              <a:t>Just give us the data and we’ll </a:t>
            </a:r>
            <a:br>
              <a:rPr lang="en-AU" dirty="0">
                <a:solidFill>
                  <a:srgbClr val="3392E7"/>
                </a:solidFill>
                <a:latin typeface="Arial" panose="020B0604020202020204" pitchFamily="34" charset="0"/>
                <a:cs typeface="Arial" panose="020B0604020202020204" pitchFamily="34" charset="0"/>
              </a:rPr>
            </a:br>
            <a:r>
              <a:rPr lang="en-AU" dirty="0">
                <a:solidFill>
                  <a:srgbClr val="3392E7"/>
                </a:solidFill>
                <a:latin typeface="Arial" panose="020B0604020202020204" pitchFamily="34" charset="0"/>
                <a:cs typeface="Arial" panose="020B0604020202020204" pitchFamily="34" charset="0"/>
              </a:rPr>
              <a:t>tell you your obligations</a:t>
            </a:r>
          </a:p>
        </p:txBody>
      </p:sp>
      <p:sp>
        <p:nvSpPr>
          <p:cNvPr id="6" name="Content Placeholder 2">
            <a:extLst>
              <a:ext uri="{FF2B5EF4-FFF2-40B4-BE49-F238E27FC236}">
                <a16:creationId xmlns:a16="http://schemas.microsoft.com/office/drawing/2014/main" id="{53553C47-A754-3242-B50B-5D0C43011191}"/>
              </a:ext>
            </a:extLst>
          </p:cNvPr>
          <p:cNvSpPr txBox="1">
            <a:spLocks/>
          </p:cNvSpPr>
          <p:nvPr/>
        </p:nvSpPr>
        <p:spPr>
          <a:xfrm>
            <a:off x="1187866" y="1511938"/>
            <a:ext cx="8157560" cy="25332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600" dirty="0"/>
              <a:t>In almost all cases today, the regulated party makes a self assessment and reports the outcome to government.</a:t>
            </a:r>
          </a:p>
          <a:p>
            <a:r>
              <a:rPr lang="en-AU" sz="1600" dirty="0"/>
              <a:t>“I’ve done all my bookkeeping and here’s how much tax I think my customer owes you”.  This is a typical tax return from an accountant.</a:t>
            </a:r>
          </a:p>
          <a:p>
            <a:r>
              <a:rPr lang="en-AU" sz="1600" dirty="0"/>
              <a:t>”I’ve looked at the commercial documents, figured out the tariff codes and here’s how much duty I think my customer owes you”. This is a typical import declaration lodged by a customs agent.</a:t>
            </a:r>
          </a:p>
          <a:p>
            <a:pPr marL="0" indent="0">
              <a:buNone/>
            </a:pPr>
            <a:r>
              <a:rPr lang="en-AU" sz="1600" dirty="0"/>
              <a:t>The regulator only sees the self-assessed outcome and not the raw data. And from that very limited data, has to figure out whether to audit accounts or withhold cargo. </a:t>
            </a:r>
          </a:p>
          <a:p>
            <a:endParaRPr lang="en-AU" sz="1600" dirty="0"/>
          </a:p>
        </p:txBody>
      </p:sp>
      <p:sp>
        <p:nvSpPr>
          <p:cNvPr id="47" name="Oval 46">
            <a:extLst>
              <a:ext uri="{FF2B5EF4-FFF2-40B4-BE49-F238E27FC236}">
                <a16:creationId xmlns:a16="http://schemas.microsoft.com/office/drawing/2014/main" id="{1D76918A-CBEE-3047-A04C-3860A128CDEE}"/>
              </a:ext>
            </a:extLst>
          </p:cNvPr>
          <p:cNvSpPr/>
          <p:nvPr/>
        </p:nvSpPr>
        <p:spPr>
          <a:xfrm>
            <a:off x="8169358" y="332288"/>
            <a:ext cx="1461052" cy="604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Compliance</a:t>
            </a:r>
          </a:p>
        </p:txBody>
      </p:sp>
      <p:sp>
        <p:nvSpPr>
          <p:cNvPr id="48" name="Content Placeholder 2">
            <a:extLst>
              <a:ext uri="{FF2B5EF4-FFF2-40B4-BE49-F238E27FC236}">
                <a16:creationId xmlns:a16="http://schemas.microsoft.com/office/drawing/2014/main" id="{0D9930CA-E485-8541-B46D-B7D170FD803A}"/>
              </a:ext>
            </a:extLst>
          </p:cNvPr>
          <p:cNvSpPr txBox="1">
            <a:spLocks/>
          </p:cNvSpPr>
          <p:nvPr/>
        </p:nvSpPr>
        <p:spPr>
          <a:xfrm>
            <a:off x="1187866" y="4113650"/>
            <a:ext cx="8157560" cy="1807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600" dirty="0"/>
              <a:t>A better model is emerging.</a:t>
            </a:r>
          </a:p>
          <a:p>
            <a:r>
              <a:rPr lang="en-AU" sz="1600" dirty="0"/>
              <a:t>“Give my all your employee payslips and I’ll tell you how much tax to pay.”  This is happening now in AU via the ATO’s “single touch payroll” program.</a:t>
            </a:r>
          </a:p>
          <a:p>
            <a:r>
              <a:rPr lang="en-AU" sz="1600" dirty="0"/>
              <a:t>”Give me the waybill and commercial invoice and I’ll figure out your duty and permit obligations”. This is not yet happening in AU but is perfectly feasible so I’m guessing ABF is seriously thinking about it.</a:t>
            </a:r>
          </a:p>
        </p:txBody>
      </p:sp>
      <p:sp>
        <p:nvSpPr>
          <p:cNvPr id="49" name="Content Placeholder 2">
            <a:extLst>
              <a:ext uri="{FF2B5EF4-FFF2-40B4-BE49-F238E27FC236}">
                <a16:creationId xmlns:a16="http://schemas.microsoft.com/office/drawing/2014/main" id="{6A619954-0095-C44D-9DF8-A0C43D2A4FFD}"/>
              </a:ext>
            </a:extLst>
          </p:cNvPr>
          <p:cNvSpPr txBox="1">
            <a:spLocks/>
          </p:cNvSpPr>
          <p:nvPr/>
        </p:nvSpPr>
        <p:spPr>
          <a:xfrm>
            <a:off x="1187866" y="5989807"/>
            <a:ext cx="8262119" cy="5030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1600" b="1" dirty="0"/>
              <a:t>And APIs are how the data would be provided</a:t>
            </a:r>
            <a:r>
              <a:rPr lang="en-AU" sz="1400" b="1" dirty="0"/>
              <a:t>.  It also means that customs authorities will become more interested in commercial data standards such as those from UN?CEFACT.</a:t>
            </a:r>
          </a:p>
        </p:txBody>
      </p:sp>
    </p:spTree>
    <p:extLst>
      <p:ext uri="{BB962C8B-B14F-4D97-AF65-F5344CB8AC3E}">
        <p14:creationId xmlns:p14="http://schemas.microsoft.com/office/powerpoint/2010/main" val="4097635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7DBFD2-FCC5-48B9-851B-F1EA63A23455}"/>
              </a:ext>
            </a:extLst>
          </p:cNvPr>
          <p:cNvSpPr>
            <a:spLocks noGrp="1"/>
          </p:cNvSpPr>
          <p:nvPr>
            <p:ph type="title"/>
          </p:nvPr>
        </p:nvSpPr>
        <p:spPr>
          <a:xfrm>
            <a:off x="1187866" y="365128"/>
            <a:ext cx="8542643" cy="632399"/>
          </a:xfrm>
        </p:spPr>
        <p:txBody>
          <a:bodyPr>
            <a:normAutofit/>
          </a:bodyPr>
          <a:lstStyle/>
          <a:p>
            <a:pPr algn="l"/>
            <a:r>
              <a:rPr lang="en-AU" dirty="0">
                <a:solidFill>
                  <a:srgbClr val="3392E7"/>
                </a:solidFill>
                <a:latin typeface="Arial" panose="020B0604020202020204" pitchFamily="34" charset="0"/>
                <a:cs typeface="Arial" panose="020B0604020202020204" pitchFamily="34" charset="0"/>
              </a:rPr>
              <a:t>Identity as a service</a:t>
            </a:r>
          </a:p>
        </p:txBody>
      </p:sp>
      <p:sp>
        <p:nvSpPr>
          <p:cNvPr id="6" name="Content Placeholder 2">
            <a:extLst>
              <a:ext uri="{FF2B5EF4-FFF2-40B4-BE49-F238E27FC236}">
                <a16:creationId xmlns:a16="http://schemas.microsoft.com/office/drawing/2014/main" id="{53553C47-A754-3242-B50B-5D0C43011191}"/>
              </a:ext>
            </a:extLst>
          </p:cNvPr>
          <p:cNvSpPr txBox="1">
            <a:spLocks/>
          </p:cNvSpPr>
          <p:nvPr/>
        </p:nvSpPr>
        <p:spPr>
          <a:xfrm>
            <a:off x="1187866" y="997526"/>
            <a:ext cx="8157560" cy="2520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600" dirty="0"/>
              <a:t>All governments know how to identify their citizens and businesses</a:t>
            </a:r>
          </a:p>
          <a:p>
            <a:r>
              <a:rPr lang="en-AU" sz="1600" dirty="0"/>
              <a:t>For citizens they have strong identity verification processes as part of passport / drivers license / </a:t>
            </a:r>
            <a:r>
              <a:rPr lang="en-AU" sz="1600" dirty="0" err="1"/>
              <a:t>medicare</a:t>
            </a:r>
            <a:r>
              <a:rPr lang="en-AU" sz="1600" dirty="0"/>
              <a:t> card etc issuing processes.  In AU these have been linked to an online identity called </a:t>
            </a:r>
            <a:r>
              <a:rPr lang="en-AU" sz="1600" dirty="0" err="1"/>
              <a:t>myGov</a:t>
            </a:r>
            <a:r>
              <a:rPr lang="en-AU" sz="1600" dirty="0"/>
              <a:t> for many years. </a:t>
            </a:r>
          </a:p>
          <a:p>
            <a:r>
              <a:rPr lang="en-AU" sz="1600" dirty="0"/>
              <a:t>For businesses and companies they are the registration authority and so are the source of truth about the identity and status of every business.  In AU businesses have been linked to an online identity called </a:t>
            </a:r>
            <a:r>
              <a:rPr lang="en-AU" sz="1600" dirty="0" err="1"/>
              <a:t>AusKey</a:t>
            </a:r>
            <a:r>
              <a:rPr lang="en-AU" sz="1600" dirty="0"/>
              <a:t> for many years.</a:t>
            </a:r>
          </a:p>
          <a:p>
            <a:pPr marL="0" indent="0">
              <a:buNone/>
            </a:pPr>
            <a:r>
              <a:rPr lang="en-AU" sz="1600" dirty="0"/>
              <a:t>However both </a:t>
            </a:r>
            <a:r>
              <a:rPr lang="en-AU" sz="1600" dirty="0" err="1"/>
              <a:t>myGov</a:t>
            </a:r>
            <a:r>
              <a:rPr lang="en-AU" sz="1600" dirty="0"/>
              <a:t> and </a:t>
            </a:r>
            <a:r>
              <a:rPr lang="en-AU" sz="1600" dirty="0" err="1"/>
              <a:t>AusKey</a:t>
            </a:r>
            <a:r>
              <a:rPr lang="en-AU" sz="1600" dirty="0"/>
              <a:t> are only used for citizens and businesses to authenticate to government services.  That leaves a huge opportunity on the table.</a:t>
            </a:r>
          </a:p>
        </p:txBody>
      </p:sp>
      <p:sp>
        <p:nvSpPr>
          <p:cNvPr id="4" name="Oval 3">
            <a:extLst>
              <a:ext uri="{FF2B5EF4-FFF2-40B4-BE49-F238E27FC236}">
                <a16:creationId xmlns:a16="http://schemas.microsoft.com/office/drawing/2014/main" id="{9BBF5A1F-2250-914C-A7C0-5A7C476EABB6}"/>
              </a:ext>
            </a:extLst>
          </p:cNvPr>
          <p:cNvSpPr/>
          <p:nvPr/>
        </p:nvSpPr>
        <p:spPr>
          <a:xfrm>
            <a:off x="8169358" y="332288"/>
            <a:ext cx="1461052" cy="60496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Facilitation</a:t>
            </a:r>
          </a:p>
        </p:txBody>
      </p:sp>
      <p:sp>
        <p:nvSpPr>
          <p:cNvPr id="7" name="Oval 6">
            <a:extLst>
              <a:ext uri="{FF2B5EF4-FFF2-40B4-BE49-F238E27FC236}">
                <a16:creationId xmlns:a16="http://schemas.microsoft.com/office/drawing/2014/main" id="{2BC892E9-2619-B947-86ED-1487747D8335}"/>
              </a:ext>
            </a:extLst>
          </p:cNvPr>
          <p:cNvSpPr/>
          <p:nvPr/>
        </p:nvSpPr>
        <p:spPr>
          <a:xfrm>
            <a:off x="8169358" y="842497"/>
            <a:ext cx="1461052" cy="604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Compliance</a:t>
            </a:r>
          </a:p>
        </p:txBody>
      </p:sp>
      <p:sp>
        <p:nvSpPr>
          <p:cNvPr id="11" name="TextBox 10">
            <a:extLst>
              <a:ext uri="{FF2B5EF4-FFF2-40B4-BE49-F238E27FC236}">
                <a16:creationId xmlns:a16="http://schemas.microsoft.com/office/drawing/2014/main" id="{3A1EAD4E-92B2-524C-BFCA-4F4DDD90BDF6}"/>
              </a:ext>
            </a:extLst>
          </p:cNvPr>
          <p:cNvSpPr txBox="1"/>
          <p:nvPr/>
        </p:nvSpPr>
        <p:spPr>
          <a:xfrm>
            <a:off x="4932963" y="4660631"/>
            <a:ext cx="1403037" cy="338554"/>
          </a:xfrm>
          <a:prstGeom prst="rect">
            <a:avLst/>
          </a:prstGeom>
          <a:noFill/>
        </p:spPr>
        <p:txBody>
          <a:bodyPr wrap="square" rtlCol="0">
            <a:spAutoFit/>
          </a:bodyPr>
          <a:lstStyle/>
          <a:p>
            <a:r>
              <a:rPr lang="en-US" sz="1600" dirty="0" err="1"/>
              <a:t>GovPass</a:t>
            </a:r>
            <a:endParaRPr lang="en-US" sz="1600" dirty="0"/>
          </a:p>
        </p:txBody>
      </p:sp>
      <p:grpSp>
        <p:nvGrpSpPr>
          <p:cNvPr id="3" name="Group 2">
            <a:extLst>
              <a:ext uri="{FF2B5EF4-FFF2-40B4-BE49-F238E27FC236}">
                <a16:creationId xmlns:a16="http://schemas.microsoft.com/office/drawing/2014/main" id="{8DD19D42-BB79-0A45-885A-4E21B27CC241}"/>
              </a:ext>
            </a:extLst>
          </p:cNvPr>
          <p:cNvGrpSpPr/>
          <p:nvPr/>
        </p:nvGrpSpPr>
        <p:grpSpPr>
          <a:xfrm>
            <a:off x="1310056" y="4850296"/>
            <a:ext cx="4974778" cy="1822713"/>
            <a:chOff x="1852592" y="3717235"/>
            <a:chExt cx="4974778" cy="2062467"/>
          </a:xfrm>
        </p:grpSpPr>
        <p:sp>
          <p:nvSpPr>
            <p:cNvPr id="8" name="TextBox 7">
              <a:extLst>
                <a:ext uri="{FF2B5EF4-FFF2-40B4-BE49-F238E27FC236}">
                  <a16:creationId xmlns:a16="http://schemas.microsoft.com/office/drawing/2014/main" id="{C2625444-BA01-944C-A39B-539B626DA73E}"/>
                </a:ext>
              </a:extLst>
            </p:cNvPr>
            <p:cNvSpPr txBox="1"/>
            <p:nvPr/>
          </p:nvSpPr>
          <p:spPr>
            <a:xfrm>
              <a:off x="1852592" y="4060275"/>
              <a:ext cx="1179823" cy="584775"/>
            </a:xfrm>
            <a:prstGeom prst="rect">
              <a:avLst/>
            </a:prstGeom>
            <a:noFill/>
          </p:spPr>
          <p:txBody>
            <a:bodyPr wrap="square" rtlCol="0">
              <a:spAutoFit/>
            </a:bodyPr>
            <a:lstStyle/>
            <a:p>
              <a:r>
                <a:rPr lang="en-US" sz="1600" dirty="0"/>
                <a:t>API consumer</a:t>
              </a:r>
            </a:p>
          </p:txBody>
        </p:sp>
        <p:sp>
          <p:nvSpPr>
            <p:cNvPr id="9" name="Oval 8">
              <a:extLst>
                <a:ext uri="{FF2B5EF4-FFF2-40B4-BE49-F238E27FC236}">
                  <a16:creationId xmlns:a16="http://schemas.microsoft.com/office/drawing/2014/main" id="{5DF60766-166D-4849-86A9-00B4269884BE}"/>
                </a:ext>
              </a:extLst>
            </p:cNvPr>
            <p:cNvSpPr/>
            <p:nvPr/>
          </p:nvSpPr>
          <p:spPr>
            <a:xfrm>
              <a:off x="2636419" y="3887098"/>
              <a:ext cx="599325" cy="5541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Oval 9">
              <a:extLst>
                <a:ext uri="{FF2B5EF4-FFF2-40B4-BE49-F238E27FC236}">
                  <a16:creationId xmlns:a16="http://schemas.microsoft.com/office/drawing/2014/main" id="{DB62CAD5-9BD1-4548-BE50-D9085B77B5B8}"/>
                </a:ext>
              </a:extLst>
            </p:cNvPr>
            <p:cNvSpPr/>
            <p:nvPr/>
          </p:nvSpPr>
          <p:spPr>
            <a:xfrm>
              <a:off x="5507568" y="3887099"/>
              <a:ext cx="599325" cy="5541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Oval 11">
              <a:extLst>
                <a:ext uri="{FF2B5EF4-FFF2-40B4-BE49-F238E27FC236}">
                  <a16:creationId xmlns:a16="http://schemas.microsoft.com/office/drawing/2014/main" id="{52F676C9-4C24-FF4A-BD4A-AAABD4795812}"/>
                </a:ext>
              </a:extLst>
            </p:cNvPr>
            <p:cNvSpPr/>
            <p:nvPr/>
          </p:nvSpPr>
          <p:spPr>
            <a:xfrm>
              <a:off x="4131081" y="4708049"/>
              <a:ext cx="599325" cy="5541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TextBox 12">
              <a:extLst>
                <a:ext uri="{FF2B5EF4-FFF2-40B4-BE49-F238E27FC236}">
                  <a16:creationId xmlns:a16="http://schemas.microsoft.com/office/drawing/2014/main" id="{DEECB705-D6F3-CE4A-8F3F-8901FBB30CE0}"/>
                </a:ext>
              </a:extLst>
            </p:cNvPr>
            <p:cNvSpPr txBox="1"/>
            <p:nvPr/>
          </p:nvSpPr>
          <p:spPr>
            <a:xfrm>
              <a:off x="3706396" y="5262190"/>
              <a:ext cx="1448692" cy="517512"/>
            </a:xfrm>
            <a:prstGeom prst="rect">
              <a:avLst/>
            </a:prstGeom>
            <a:noFill/>
          </p:spPr>
          <p:txBody>
            <a:bodyPr wrap="square" rtlCol="0">
              <a:spAutoFit/>
            </a:bodyPr>
            <a:lstStyle/>
            <a:p>
              <a:pPr algn="ctr"/>
              <a:r>
                <a:rPr lang="en-US" sz="1600" dirty="0"/>
                <a:t>API provider</a:t>
              </a:r>
            </a:p>
            <a:p>
              <a:pPr algn="ctr"/>
              <a:r>
                <a:rPr lang="en-US" sz="1600" dirty="0"/>
                <a:t>“Relying Party”</a:t>
              </a:r>
            </a:p>
          </p:txBody>
        </p:sp>
        <p:sp>
          <p:nvSpPr>
            <p:cNvPr id="14" name="Freeform 13">
              <a:extLst>
                <a:ext uri="{FF2B5EF4-FFF2-40B4-BE49-F238E27FC236}">
                  <a16:creationId xmlns:a16="http://schemas.microsoft.com/office/drawing/2014/main" id="{C1D0CFB7-CD56-1F47-A832-8399D202B115}"/>
                </a:ext>
              </a:extLst>
            </p:cNvPr>
            <p:cNvSpPr/>
            <p:nvPr/>
          </p:nvSpPr>
          <p:spPr>
            <a:xfrm>
              <a:off x="3246165" y="3717235"/>
              <a:ext cx="2262237" cy="343040"/>
            </a:xfrm>
            <a:custGeom>
              <a:avLst/>
              <a:gdLst>
                <a:gd name="connsiteX0" fmla="*/ 0 w 2663687"/>
                <a:gd name="connsiteY0" fmla="*/ 387626 h 387626"/>
                <a:gd name="connsiteX1" fmla="*/ 1043608 w 2663687"/>
                <a:gd name="connsiteY1" fmla="*/ 0 h 387626"/>
                <a:gd name="connsiteX2" fmla="*/ 2663687 w 2663687"/>
                <a:gd name="connsiteY2" fmla="*/ 387626 h 387626"/>
              </a:gdLst>
              <a:ahLst/>
              <a:cxnLst>
                <a:cxn ang="0">
                  <a:pos x="connsiteX0" y="connsiteY0"/>
                </a:cxn>
                <a:cxn ang="0">
                  <a:pos x="connsiteX1" y="connsiteY1"/>
                </a:cxn>
                <a:cxn ang="0">
                  <a:pos x="connsiteX2" y="connsiteY2"/>
                </a:cxn>
              </a:cxnLst>
              <a:rect l="l" t="t" r="r" b="b"/>
              <a:pathLst>
                <a:path w="2663687" h="387626">
                  <a:moveTo>
                    <a:pt x="0" y="387626"/>
                  </a:moveTo>
                  <a:cubicBezTo>
                    <a:pt x="299830" y="193813"/>
                    <a:pt x="599660" y="0"/>
                    <a:pt x="1043608" y="0"/>
                  </a:cubicBezTo>
                  <a:cubicBezTo>
                    <a:pt x="1487556" y="0"/>
                    <a:pt x="2075621" y="193813"/>
                    <a:pt x="2663687" y="38762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TextBox 14">
              <a:extLst>
                <a:ext uri="{FF2B5EF4-FFF2-40B4-BE49-F238E27FC236}">
                  <a16:creationId xmlns:a16="http://schemas.microsoft.com/office/drawing/2014/main" id="{83963B8F-D2D8-FB44-868E-EC14E1311A6F}"/>
                </a:ext>
              </a:extLst>
            </p:cNvPr>
            <p:cNvSpPr txBox="1"/>
            <p:nvPr/>
          </p:nvSpPr>
          <p:spPr>
            <a:xfrm>
              <a:off x="3600329" y="3794615"/>
              <a:ext cx="1231993" cy="299612"/>
            </a:xfrm>
            <a:prstGeom prst="rect">
              <a:avLst/>
            </a:prstGeom>
            <a:noFill/>
          </p:spPr>
          <p:txBody>
            <a:bodyPr wrap="square" rtlCol="0">
              <a:spAutoFit/>
            </a:bodyPr>
            <a:lstStyle/>
            <a:p>
              <a:r>
                <a:rPr lang="en-US" sz="1600" dirty="0"/>
                <a:t>Get token</a:t>
              </a:r>
            </a:p>
          </p:txBody>
        </p:sp>
        <p:sp>
          <p:nvSpPr>
            <p:cNvPr id="16" name="Freeform 15">
              <a:extLst>
                <a:ext uri="{FF2B5EF4-FFF2-40B4-BE49-F238E27FC236}">
                  <a16:creationId xmlns:a16="http://schemas.microsoft.com/office/drawing/2014/main" id="{A99E3A1C-25C2-9B4D-BBE3-639E888D2985}"/>
                </a:ext>
              </a:extLst>
            </p:cNvPr>
            <p:cNvSpPr/>
            <p:nvPr/>
          </p:nvSpPr>
          <p:spPr>
            <a:xfrm rot="1980743" flipV="1">
              <a:off x="2983926" y="4650633"/>
              <a:ext cx="1204298" cy="252721"/>
            </a:xfrm>
            <a:custGeom>
              <a:avLst/>
              <a:gdLst>
                <a:gd name="connsiteX0" fmla="*/ 0 w 2663687"/>
                <a:gd name="connsiteY0" fmla="*/ 387626 h 387626"/>
                <a:gd name="connsiteX1" fmla="*/ 1043608 w 2663687"/>
                <a:gd name="connsiteY1" fmla="*/ 0 h 387626"/>
                <a:gd name="connsiteX2" fmla="*/ 2663687 w 2663687"/>
                <a:gd name="connsiteY2" fmla="*/ 387626 h 387626"/>
              </a:gdLst>
              <a:ahLst/>
              <a:cxnLst>
                <a:cxn ang="0">
                  <a:pos x="connsiteX0" y="connsiteY0"/>
                </a:cxn>
                <a:cxn ang="0">
                  <a:pos x="connsiteX1" y="connsiteY1"/>
                </a:cxn>
                <a:cxn ang="0">
                  <a:pos x="connsiteX2" y="connsiteY2"/>
                </a:cxn>
              </a:cxnLst>
              <a:rect l="l" t="t" r="r" b="b"/>
              <a:pathLst>
                <a:path w="2663687" h="387626">
                  <a:moveTo>
                    <a:pt x="0" y="387626"/>
                  </a:moveTo>
                  <a:cubicBezTo>
                    <a:pt x="299830" y="193813"/>
                    <a:pt x="599660" y="0"/>
                    <a:pt x="1043608" y="0"/>
                  </a:cubicBezTo>
                  <a:cubicBezTo>
                    <a:pt x="1487556" y="0"/>
                    <a:pt x="2075621" y="193813"/>
                    <a:pt x="2663687" y="38762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TextBox 16">
              <a:extLst>
                <a:ext uri="{FF2B5EF4-FFF2-40B4-BE49-F238E27FC236}">
                  <a16:creationId xmlns:a16="http://schemas.microsoft.com/office/drawing/2014/main" id="{E2FB3B80-17F8-8640-8C9A-31360DD84423}"/>
                </a:ext>
              </a:extLst>
            </p:cNvPr>
            <p:cNvSpPr txBox="1"/>
            <p:nvPr/>
          </p:nvSpPr>
          <p:spPr>
            <a:xfrm>
              <a:off x="2642675" y="4835314"/>
              <a:ext cx="1324251" cy="299612"/>
            </a:xfrm>
            <a:prstGeom prst="rect">
              <a:avLst/>
            </a:prstGeom>
            <a:noFill/>
          </p:spPr>
          <p:txBody>
            <a:bodyPr wrap="square" rtlCol="0">
              <a:spAutoFit/>
            </a:bodyPr>
            <a:lstStyle/>
            <a:p>
              <a:r>
                <a:rPr lang="en-US" sz="1600" dirty="0"/>
                <a:t>Present token</a:t>
              </a:r>
            </a:p>
          </p:txBody>
        </p:sp>
        <p:sp>
          <p:nvSpPr>
            <p:cNvPr id="18" name="Freeform 17">
              <a:extLst>
                <a:ext uri="{FF2B5EF4-FFF2-40B4-BE49-F238E27FC236}">
                  <a16:creationId xmlns:a16="http://schemas.microsoft.com/office/drawing/2014/main" id="{242EDC22-BC7A-5E46-8D02-D09B0951C771}"/>
                </a:ext>
              </a:extLst>
            </p:cNvPr>
            <p:cNvSpPr/>
            <p:nvPr/>
          </p:nvSpPr>
          <p:spPr>
            <a:xfrm rot="19729485" flipV="1">
              <a:off x="4706221" y="4747797"/>
              <a:ext cx="1204298" cy="252721"/>
            </a:xfrm>
            <a:custGeom>
              <a:avLst/>
              <a:gdLst>
                <a:gd name="connsiteX0" fmla="*/ 0 w 2663687"/>
                <a:gd name="connsiteY0" fmla="*/ 387626 h 387626"/>
                <a:gd name="connsiteX1" fmla="*/ 1043608 w 2663687"/>
                <a:gd name="connsiteY1" fmla="*/ 0 h 387626"/>
                <a:gd name="connsiteX2" fmla="*/ 2663687 w 2663687"/>
                <a:gd name="connsiteY2" fmla="*/ 387626 h 387626"/>
              </a:gdLst>
              <a:ahLst/>
              <a:cxnLst>
                <a:cxn ang="0">
                  <a:pos x="connsiteX0" y="connsiteY0"/>
                </a:cxn>
                <a:cxn ang="0">
                  <a:pos x="connsiteX1" y="connsiteY1"/>
                </a:cxn>
                <a:cxn ang="0">
                  <a:pos x="connsiteX2" y="connsiteY2"/>
                </a:cxn>
              </a:cxnLst>
              <a:rect l="l" t="t" r="r" b="b"/>
              <a:pathLst>
                <a:path w="2663687" h="387626">
                  <a:moveTo>
                    <a:pt x="0" y="387626"/>
                  </a:moveTo>
                  <a:cubicBezTo>
                    <a:pt x="299830" y="193813"/>
                    <a:pt x="599660" y="0"/>
                    <a:pt x="1043608" y="0"/>
                  </a:cubicBezTo>
                  <a:cubicBezTo>
                    <a:pt x="1487556" y="0"/>
                    <a:pt x="2075621" y="193813"/>
                    <a:pt x="2663687" y="38762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a:extLst>
                <a:ext uri="{FF2B5EF4-FFF2-40B4-BE49-F238E27FC236}">
                  <a16:creationId xmlns:a16="http://schemas.microsoft.com/office/drawing/2014/main" id="{692B9248-F45E-5F44-A7EC-3C68F18A7E78}"/>
                </a:ext>
              </a:extLst>
            </p:cNvPr>
            <p:cNvSpPr txBox="1"/>
            <p:nvPr/>
          </p:nvSpPr>
          <p:spPr>
            <a:xfrm>
              <a:off x="5503119" y="4741206"/>
              <a:ext cx="1324251" cy="299612"/>
            </a:xfrm>
            <a:prstGeom prst="rect">
              <a:avLst/>
            </a:prstGeom>
            <a:noFill/>
          </p:spPr>
          <p:txBody>
            <a:bodyPr wrap="square" rtlCol="0">
              <a:spAutoFit/>
            </a:bodyPr>
            <a:lstStyle/>
            <a:p>
              <a:r>
                <a:rPr lang="en-US" sz="1600" dirty="0"/>
                <a:t>verify token</a:t>
              </a:r>
            </a:p>
          </p:txBody>
        </p:sp>
      </p:grpSp>
      <p:sp>
        <p:nvSpPr>
          <p:cNvPr id="20" name="Rectangle 19">
            <a:extLst>
              <a:ext uri="{FF2B5EF4-FFF2-40B4-BE49-F238E27FC236}">
                <a16:creationId xmlns:a16="http://schemas.microsoft.com/office/drawing/2014/main" id="{F3F51464-1D44-9B45-9946-9425E5883139}"/>
              </a:ext>
            </a:extLst>
          </p:cNvPr>
          <p:cNvSpPr/>
          <p:nvPr/>
        </p:nvSpPr>
        <p:spPr>
          <a:xfrm>
            <a:off x="6751380" y="5021589"/>
            <a:ext cx="2369116" cy="83963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AU government asserts that the token bearer is  ACME Pty Ltd, ABN 12345</a:t>
            </a:r>
          </a:p>
        </p:txBody>
      </p:sp>
      <p:sp>
        <p:nvSpPr>
          <p:cNvPr id="21" name="TextBox 20">
            <a:extLst>
              <a:ext uri="{FF2B5EF4-FFF2-40B4-BE49-F238E27FC236}">
                <a16:creationId xmlns:a16="http://schemas.microsoft.com/office/drawing/2014/main" id="{710B9CF5-7E50-CA48-8E19-0E216F238EF0}"/>
              </a:ext>
            </a:extLst>
          </p:cNvPr>
          <p:cNvSpPr txBox="1"/>
          <p:nvPr/>
        </p:nvSpPr>
        <p:spPr>
          <a:xfrm>
            <a:off x="6751380" y="6034817"/>
            <a:ext cx="2384591" cy="523220"/>
          </a:xfrm>
          <a:prstGeom prst="rect">
            <a:avLst/>
          </a:prstGeom>
          <a:noFill/>
        </p:spPr>
        <p:txBody>
          <a:bodyPr wrap="square" rtlCol="0">
            <a:spAutoFit/>
          </a:bodyPr>
          <a:lstStyle/>
          <a:p>
            <a:r>
              <a:rPr lang="en-US" sz="1400" dirty="0"/>
              <a:t>Now that is a useful and trustworthy claim!</a:t>
            </a:r>
          </a:p>
        </p:txBody>
      </p:sp>
      <p:sp>
        <p:nvSpPr>
          <p:cNvPr id="22" name="Title 4">
            <a:extLst>
              <a:ext uri="{FF2B5EF4-FFF2-40B4-BE49-F238E27FC236}">
                <a16:creationId xmlns:a16="http://schemas.microsoft.com/office/drawing/2014/main" id="{C6503333-AFD0-D54F-A7D7-509626770E21}"/>
              </a:ext>
            </a:extLst>
          </p:cNvPr>
          <p:cNvSpPr txBox="1">
            <a:spLocks/>
          </p:cNvSpPr>
          <p:nvPr/>
        </p:nvSpPr>
        <p:spPr>
          <a:xfrm>
            <a:off x="6634477" y="4541991"/>
            <a:ext cx="3104801" cy="408836"/>
          </a:xfrm>
          <a:prstGeom prst="rect">
            <a:avLst/>
          </a:prstGeom>
        </p:spPr>
        <p:txBody>
          <a:bodyPr>
            <a:normAutofit/>
          </a:bodyPr>
          <a:lstStyle>
            <a:lvl1pPr algn="r" defTabSz="914400" rtl="0" eaLnBrk="1" latinLnBrk="0" hangingPunct="1">
              <a:lnSpc>
                <a:spcPct val="90000"/>
              </a:lnSpc>
              <a:spcBef>
                <a:spcPct val="0"/>
              </a:spcBef>
              <a:buNone/>
              <a:defRPr sz="3200" kern="1200">
                <a:solidFill>
                  <a:schemeClr val="tx1"/>
                </a:solidFill>
                <a:latin typeface="Arial Black" panose="020B0A04020102020204" pitchFamily="34" charset="0"/>
                <a:ea typeface="+mj-ea"/>
                <a:cs typeface="+mj-cs"/>
              </a:defRPr>
            </a:lvl1pPr>
          </a:lstStyle>
          <a:p>
            <a:pPr algn="l"/>
            <a:r>
              <a:rPr lang="en-AU" sz="2000" dirty="0">
                <a:solidFill>
                  <a:srgbClr val="3392E7"/>
                </a:solidFill>
                <a:latin typeface="Arial" panose="020B0604020202020204" pitchFamily="34" charset="0"/>
                <a:cs typeface="Arial" panose="020B0604020202020204" pitchFamily="34" charset="0"/>
              </a:rPr>
              <a:t>Remember token claims?</a:t>
            </a:r>
          </a:p>
        </p:txBody>
      </p:sp>
      <p:sp>
        <p:nvSpPr>
          <p:cNvPr id="23" name="Content Placeholder 2">
            <a:extLst>
              <a:ext uri="{FF2B5EF4-FFF2-40B4-BE49-F238E27FC236}">
                <a16:creationId xmlns:a16="http://schemas.microsoft.com/office/drawing/2014/main" id="{FA38C989-10F6-1849-8E89-1FDA8724CE30}"/>
              </a:ext>
            </a:extLst>
          </p:cNvPr>
          <p:cNvSpPr txBox="1">
            <a:spLocks/>
          </p:cNvSpPr>
          <p:nvPr/>
        </p:nvSpPr>
        <p:spPr>
          <a:xfrm>
            <a:off x="1187866" y="3583217"/>
            <a:ext cx="8157560" cy="9625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600" dirty="0"/>
              <a:t>The new AU government </a:t>
            </a:r>
            <a:r>
              <a:rPr lang="en-AU" sz="1600" dirty="0" err="1"/>
              <a:t>GovPass</a:t>
            </a:r>
            <a:r>
              <a:rPr lang="en-AU" sz="1600" dirty="0"/>
              <a:t> program integrates and federates earlier identity schemes and delivers an OIDC Identity provider API.  The next step is to allow non government relying parties so that commercial platforms can trust the identity of their users because they have “signed on with </a:t>
            </a:r>
            <a:r>
              <a:rPr lang="en-AU" sz="1600" dirty="0" err="1"/>
              <a:t>GovPass</a:t>
            </a:r>
            <a:r>
              <a:rPr lang="en-AU" sz="1600" dirty="0"/>
              <a:t>”</a:t>
            </a:r>
          </a:p>
        </p:txBody>
      </p:sp>
    </p:spTree>
    <p:extLst>
      <p:ext uri="{BB962C8B-B14F-4D97-AF65-F5344CB8AC3E}">
        <p14:creationId xmlns:p14="http://schemas.microsoft.com/office/powerpoint/2010/main" val="2799414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7DBFD2-FCC5-48B9-851B-F1EA63A23455}"/>
              </a:ext>
            </a:extLst>
          </p:cNvPr>
          <p:cNvSpPr>
            <a:spLocks noGrp="1"/>
          </p:cNvSpPr>
          <p:nvPr>
            <p:ph type="title"/>
          </p:nvPr>
        </p:nvSpPr>
        <p:spPr>
          <a:xfrm>
            <a:off x="1187866" y="365128"/>
            <a:ext cx="8542643" cy="620524"/>
          </a:xfrm>
        </p:spPr>
        <p:txBody>
          <a:bodyPr>
            <a:normAutofit/>
          </a:bodyPr>
          <a:lstStyle/>
          <a:p>
            <a:pPr algn="l"/>
            <a:r>
              <a:rPr lang="en-AU" dirty="0">
                <a:solidFill>
                  <a:srgbClr val="3392E7"/>
                </a:solidFill>
                <a:latin typeface="Arial" panose="020B0604020202020204" pitchFamily="34" charset="0"/>
                <a:cs typeface="Arial" panose="020B0604020202020204" pitchFamily="34" charset="0"/>
              </a:rPr>
              <a:t>Inter-Government Cooperation</a:t>
            </a:r>
          </a:p>
        </p:txBody>
      </p:sp>
      <p:sp>
        <p:nvSpPr>
          <p:cNvPr id="31" name="Oval 30">
            <a:extLst>
              <a:ext uri="{FF2B5EF4-FFF2-40B4-BE49-F238E27FC236}">
                <a16:creationId xmlns:a16="http://schemas.microsoft.com/office/drawing/2014/main" id="{0E7F3048-6A20-4741-BFCA-530AB5EFF6DC}"/>
              </a:ext>
            </a:extLst>
          </p:cNvPr>
          <p:cNvSpPr/>
          <p:nvPr/>
        </p:nvSpPr>
        <p:spPr>
          <a:xfrm>
            <a:off x="8169358" y="205247"/>
            <a:ext cx="1461052" cy="60496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Facilitation</a:t>
            </a:r>
          </a:p>
        </p:txBody>
      </p:sp>
      <p:sp>
        <p:nvSpPr>
          <p:cNvPr id="32" name="Oval 31">
            <a:extLst>
              <a:ext uri="{FF2B5EF4-FFF2-40B4-BE49-F238E27FC236}">
                <a16:creationId xmlns:a16="http://schemas.microsoft.com/office/drawing/2014/main" id="{E7A97D61-8A98-3B4F-9E1B-E44D99D8AC80}"/>
              </a:ext>
            </a:extLst>
          </p:cNvPr>
          <p:cNvSpPr/>
          <p:nvPr/>
        </p:nvSpPr>
        <p:spPr>
          <a:xfrm>
            <a:off x="8169358" y="715456"/>
            <a:ext cx="1461052" cy="604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Compliance</a:t>
            </a:r>
          </a:p>
        </p:txBody>
      </p:sp>
      <p:sp>
        <p:nvSpPr>
          <p:cNvPr id="33" name="Content Placeholder 2">
            <a:extLst>
              <a:ext uri="{FF2B5EF4-FFF2-40B4-BE49-F238E27FC236}">
                <a16:creationId xmlns:a16="http://schemas.microsoft.com/office/drawing/2014/main" id="{C0916E43-C215-0B4C-B597-B980C2C2BF75}"/>
              </a:ext>
            </a:extLst>
          </p:cNvPr>
          <p:cNvSpPr txBox="1">
            <a:spLocks/>
          </p:cNvSpPr>
          <p:nvPr/>
        </p:nvSpPr>
        <p:spPr>
          <a:xfrm>
            <a:off x="1163383" y="879382"/>
            <a:ext cx="8542643" cy="30393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600" dirty="0"/>
              <a:t>Governments are increasingly co-operating</a:t>
            </a:r>
          </a:p>
          <a:p>
            <a:r>
              <a:rPr lang="en-AU" sz="1600" dirty="0"/>
              <a:t>Free Trade Agreements.</a:t>
            </a:r>
          </a:p>
          <a:p>
            <a:r>
              <a:rPr lang="en-AU" sz="1600" dirty="0"/>
              <a:t>Trusted trader mutual recognition arrangements.</a:t>
            </a:r>
          </a:p>
          <a:p>
            <a:r>
              <a:rPr lang="en-AU" sz="1600" dirty="0"/>
              <a:t>Secure trade lanes (export/import compliance data sharing).</a:t>
            </a:r>
          </a:p>
          <a:p>
            <a:pPr marL="0" indent="0">
              <a:buNone/>
            </a:pPr>
            <a:r>
              <a:rPr lang="en-AU" sz="1600" dirty="0"/>
              <a:t>But there’s still a lot of paper involved (certificates etc) because there’s no common protocol for exchange and no way for importing regulator to verify identity of issuer in the exporting jurisdiction.  </a:t>
            </a:r>
          </a:p>
          <a:p>
            <a:pPr marL="0" indent="0">
              <a:buNone/>
            </a:pPr>
            <a:r>
              <a:rPr lang="en-AU" sz="1600" dirty="0"/>
              <a:t>The AU government is testing the “inter-government ledger” (another UN/CEFACT project) as a means to digitise all cross border regulatory documents. IGL is a suite of standard APIs.</a:t>
            </a:r>
          </a:p>
        </p:txBody>
      </p:sp>
      <p:sp>
        <p:nvSpPr>
          <p:cNvPr id="34" name="Chevron 33">
            <a:extLst>
              <a:ext uri="{FF2B5EF4-FFF2-40B4-BE49-F238E27FC236}">
                <a16:creationId xmlns:a16="http://schemas.microsoft.com/office/drawing/2014/main" id="{7569677C-9EC3-3D44-83E0-E59E408DD000}"/>
              </a:ext>
            </a:extLst>
          </p:cNvPr>
          <p:cNvSpPr/>
          <p:nvPr/>
        </p:nvSpPr>
        <p:spPr>
          <a:xfrm>
            <a:off x="6237774" y="3668332"/>
            <a:ext cx="3476821" cy="2696187"/>
          </a:xfrm>
          <a:prstGeom prst="chevron">
            <a:avLst>
              <a:gd name="adj" fmla="val 9671"/>
            </a:avLst>
          </a:prstGeom>
          <a:solidFill>
            <a:schemeClr val="accent3">
              <a:lumMod val="40000"/>
              <a:lumOff val="6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sp>
        <p:nvSpPr>
          <p:cNvPr id="35" name="Chevron 34">
            <a:extLst>
              <a:ext uri="{FF2B5EF4-FFF2-40B4-BE49-F238E27FC236}">
                <a16:creationId xmlns:a16="http://schemas.microsoft.com/office/drawing/2014/main" id="{F5A4E364-C6AF-C84B-9DA5-BF8F065E3708}"/>
              </a:ext>
            </a:extLst>
          </p:cNvPr>
          <p:cNvSpPr/>
          <p:nvPr/>
        </p:nvSpPr>
        <p:spPr>
          <a:xfrm>
            <a:off x="4454275" y="3660516"/>
            <a:ext cx="2013951" cy="2696187"/>
          </a:xfrm>
          <a:prstGeom prst="chevron">
            <a:avLst>
              <a:gd name="adj" fmla="val 15641"/>
            </a:avLst>
          </a:prstGeom>
          <a:solidFill>
            <a:schemeClr val="accent3">
              <a:lumMod val="40000"/>
              <a:lumOff val="6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sp>
        <p:nvSpPr>
          <p:cNvPr id="36" name="Chevron 35">
            <a:extLst>
              <a:ext uri="{FF2B5EF4-FFF2-40B4-BE49-F238E27FC236}">
                <a16:creationId xmlns:a16="http://schemas.microsoft.com/office/drawing/2014/main" id="{FA3B5BF3-2CB2-1D45-ACB0-17CFD3618C20}"/>
              </a:ext>
            </a:extLst>
          </p:cNvPr>
          <p:cNvSpPr/>
          <p:nvPr/>
        </p:nvSpPr>
        <p:spPr>
          <a:xfrm>
            <a:off x="1187866" y="3668332"/>
            <a:ext cx="3476821" cy="2696187"/>
          </a:xfrm>
          <a:prstGeom prst="chevron">
            <a:avLst>
              <a:gd name="adj" fmla="val 9671"/>
            </a:avLst>
          </a:prstGeom>
          <a:solidFill>
            <a:schemeClr val="accent3">
              <a:lumMod val="40000"/>
              <a:lumOff val="6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sp>
        <p:nvSpPr>
          <p:cNvPr id="37" name="Right Arrow 36">
            <a:extLst>
              <a:ext uri="{FF2B5EF4-FFF2-40B4-BE49-F238E27FC236}">
                <a16:creationId xmlns:a16="http://schemas.microsoft.com/office/drawing/2014/main" id="{E611D65D-835F-3C41-AD8B-02559BE82DC4}"/>
              </a:ext>
            </a:extLst>
          </p:cNvPr>
          <p:cNvSpPr/>
          <p:nvPr/>
        </p:nvSpPr>
        <p:spPr>
          <a:xfrm>
            <a:off x="3997682" y="5360112"/>
            <a:ext cx="1001965" cy="30384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solidFill>
                <a:schemeClr val="tx1"/>
              </a:solidFill>
            </a:endParaRPr>
          </a:p>
        </p:txBody>
      </p:sp>
      <p:pic>
        <p:nvPicPr>
          <p:cNvPr id="38" name="Picture 37">
            <a:extLst>
              <a:ext uri="{FF2B5EF4-FFF2-40B4-BE49-F238E27FC236}">
                <a16:creationId xmlns:a16="http://schemas.microsoft.com/office/drawing/2014/main" id="{1264294C-E55A-FC49-B090-D90182FCA51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95395" y="5237881"/>
            <a:ext cx="575464" cy="412543"/>
          </a:xfrm>
          <a:prstGeom prst="rect">
            <a:avLst/>
          </a:prstGeom>
        </p:spPr>
      </p:pic>
      <p:pic>
        <p:nvPicPr>
          <p:cNvPr id="39" name="Picture 38">
            <a:extLst>
              <a:ext uri="{FF2B5EF4-FFF2-40B4-BE49-F238E27FC236}">
                <a16:creationId xmlns:a16="http://schemas.microsoft.com/office/drawing/2014/main" id="{A9389FED-B5E0-F143-B3AF-326FEB2F7E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16997" y="5265482"/>
            <a:ext cx="519180" cy="395033"/>
          </a:xfrm>
          <a:prstGeom prst="rect">
            <a:avLst/>
          </a:prstGeom>
        </p:spPr>
      </p:pic>
      <p:pic>
        <p:nvPicPr>
          <p:cNvPr id="40" name="Picture 39">
            <a:extLst>
              <a:ext uri="{FF2B5EF4-FFF2-40B4-BE49-F238E27FC236}">
                <a16:creationId xmlns:a16="http://schemas.microsoft.com/office/drawing/2014/main" id="{28716070-EBE5-934E-B763-988F40DBCD60}"/>
              </a:ext>
            </a:extLst>
          </p:cNvPr>
          <p:cNvPicPr>
            <a:picLocks noChangeAspect="1"/>
          </p:cNvPicPr>
          <p:nvPr/>
        </p:nvPicPr>
        <p:blipFill>
          <a:blip r:embed="rId4"/>
          <a:stretch>
            <a:fillRect/>
          </a:stretch>
        </p:blipFill>
        <p:spPr>
          <a:xfrm>
            <a:off x="4976228" y="5237029"/>
            <a:ext cx="1160695" cy="905308"/>
          </a:xfrm>
          <a:prstGeom prst="rect">
            <a:avLst/>
          </a:prstGeom>
        </p:spPr>
      </p:pic>
      <p:pic>
        <p:nvPicPr>
          <p:cNvPr id="41" name="Picture 40">
            <a:extLst>
              <a:ext uri="{FF2B5EF4-FFF2-40B4-BE49-F238E27FC236}">
                <a16:creationId xmlns:a16="http://schemas.microsoft.com/office/drawing/2014/main" id="{4AF3D5DF-22A3-7E43-A4B8-245BD4E657B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59966" y="5304782"/>
            <a:ext cx="519180" cy="395033"/>
          </a:xfrm>
          <a:prstGeom prst="rect">
            <a:avLst/>
          </a:prstGeom>
        </p:spPr>
      </p:pic>
      <p:pic>
        <p:nvPicPr>
          <p:cNvPr id="42" name="Picture 41">
            <a:extLst>
              <a:ext uri="{FF2B5EF4-FFF2-40B4-BE49-F238E27FC236}">
                <a16:creationId xmlns:a16="http://schemas.microsoft.com/office/drawing/2014/main" id="{BBDEA66D-3420-7B4F-954E-5EC9984282E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426478" y="5326693"/>
            <a:ext cx="679930" cy="396579"/>
          </a:xfrm>
          <a:prstGeom prst="rect">
            <a:avLst/>
          </a:prstGeom>
        </p:spPr>
      </p:pic>
      <p:pic>
        <p:nvPicPr>
          <p:cNvPr id="44" name="Picture 43">
            <a:extLst>
              <a:ext uri="{FF2B5EF4-FFF2-40B4-BE49-F238E27FC236}">
                <a16:creationId xmlns:a16="http://schemas.microsoft.com/office/drawing/2014/main" id="{232FE8C0-74A1-1941-89E3-0ECE7E41B67D}"/>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734621" y="4738538"/>
            <a:ext cx="1740817" cy="646057"/>
          </a:xfrm>
          <a:prstGeom prst="rect">
            <a:avLst/>
          </a:prstGeom>
        </p:spPr>
      </p:pic>
      <p:sp>
        <p:nvSpPr>
          <p:cNvPr id="45" name="Left-Right Arrow 60">
            <a:extLst>
              <a:ext uri="{FF2B5EF4-FFF2-40B4-BE49-F238E27FC236}">
                <a16:creationId xmlns:a16="http://schemas.microsoft.com/office/drawing/2014/main" id="{1D4BCA79-DF93-0E44-8376-98CA2DFABEB9}"/>
              </a:ext>
            </a:extLst>
          </p:cNvPr>
          <p:cNvSpPr/>
          <p:nvPr/>
        </p:nvSpPr>
        <p:spPr>
          <a:xfrm rot="16200000">
            <a:off x="3323753" y="4888032"/>
            <a:ext cx="457516" cy="399584"/>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solidFill>
                <a:schemeClr val="tx1"/>
              </a:solidFill>
            </a:endParaRPr>
          </a:p>
        </p:txBody>
      </p:sp>
      <p:sp>
        <p:nvSpPr>
          <p:cNvPr id="46" name="Right Arrow 45">
            <a:extLst>
              <a:ext uri="{FF2B5EF4-FFF2-40B4-BE49-F238E27FC236}">
                <a16:creationId xmlns:a16="http://schemas.microsoft.com/office/drawing/2014/main" id="{F59F304D-2A50-9741-A827-3D2F567E94BF}"/>
              </a:ext>
            </a:extLst>
          </p:cNvPr>
          <p:cNvSpPr/>
          <p:nvPr/>
        </p:nvSpPr>
        <p:spPr>
          <a:xfrm>
            <a:off x="6051712" y="5360112"/>
            <a:ext cx="1001965" cy="30384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solidFill>
                <a:schemeClr val="tx1"/>
              </a:solidFill>
            </a:endParaRPr>
          </a:p>
        </p:txBody>
      </p:sp>
      <p:sp>
        <p:nvSpPr>
          <p:cNvPr id="47" name="TextBox 46">
            <a:extLst>
              <a:ext uri="{FF2B5EF4-FFF2-40B4-BE49-F238E27FC236}">
                <a16:creationId xmlns:a16="http://schemas.microsoft.com/office/drawing/2014/main" id="{EAF81454-A13C-CC4F-957A-EAFB202F9288}"/>
              </a:ext>
            </a:extLst>
          </p:cNvPr>
          <p:cNvSpPr txBox="1"/>
          <p:nvPr/>
        </p:nvSpPr>
        <p:spPr>
          <a:xfrm>
            <a:off x="8464930" y="3676146"/>
            <a:ext cx="867071" cy="277776"/>
          </a:xfrm>
          <a:prstGeom prst="rect">
            <a:avLst/>
          </a:prstGeom>
          <a:noFill/>
        </p:spPr>
        <p:txBody>
          <a:bodyPr wrap="none" rtlCol="0">
            <a:spAutoFit/>
          </a:bodyPr>
          <a:lstStyle/>
          <a:p>
            <a:r>
              <a:rPr lang="en-AU" sz="1600" b="1" dirty="0"/>
              <a:t>Import</a:t>
            </a:r>
          </a:p>
        </p:txBody>
      </p:sp>
      <p:sp>
        <p:nvSpPr>
          <p:cNvPr id="48" name="TextBox 47">
            <a:extLst>
              <a:ext uri="{FF2B5EF4-FFF2-40B4-BE49-F238E27FC236}">
                <a16:creationId xmlns:a16="http://schemas.microsoft.com/office/drawing/2014/main" id="{28AB05DF-65CF-A147-BF00-B20694D0E1CA}"/>
              </a:ext>
            </a:extLst>
          </p:cNvPr>
          <p:cNvSpPr txBox="1"/>
          <p:nvPr/>
        </p:nvSpPr>
        <p:spPr>
          <a:xfrm>
            <a:off x="5009790" y="3656033"/>
            <a:ext cx="661348" cy="277776"/>
          </a:xfrm>
          <a:prstGeom prst="rect">
            <a:avLst/>
          </a:prstGeom>
          <a:noFill/>
        </p:spPr>
        <p:txBody>
          <a:bodyPr wrap="none" rtlCol="0">
            <a:spAutoFit/>
          </a:bodyPr>
          <a:lstStyle/>
          <a:p>
            <a:r>
              <a:rPr lang="en-AU" sz="1600" b="1" dirty="0"/>
              <a:t>Ship</a:t>
            </a:r>
          </a:p>
        </p:txBody>
      </p:sp>
      <p:sp>
        <p:nvSpPr>
          <p:cNvPr id="49" name="TextBox 48">
            <a:extLst>
              <a:ext uri="{FF2B5EF4-FFF2-40B4-BE49-F238E27FC236}">
                <a16:creationId xmlns:a16="http://schemas.microsoft.com/office/drawing/2014/main" id="{E2FA0223-6FD1-EB4B-9246-88E559D9058D}"/>
              </a:ext>
            </a:extLst>
          </p:cNvPr>
          <p:cNvSpPr txBox="1"/>
          <p:nvPr/>
        </p:nvSpPr>
        <p:spPr>
          <a:xfrm>
            <a:off x="1318121" y="3668332"/>
            <a:ext cx="877189" cy="277776"/>
          </a:xfrm>
          <a:prstGeom prst="rect">
            <a:avLst/>
          </a:prstGeom>
          <a:noFill/>
        </p:spPr>
        <p:txBody>
          <a:bodyPr wrap="none" rtlCol="0">
            <a:spAutoFit/>
          </a:bodyPr>
          <a:lstStyle/>
          <a:p>
            <a:r>
              <a:rPr lang="en-AU" sz="1600" b="1" dirty="0"/>
              <a:t>Export</a:t>
            </a:r>
          </a:p>
        </p:txBody>
      </p:sp>
      <p:sp>
        <p:nvSpPr>
          <p:cNvPr id="50" name="TextBox 49">
            <a:extLst>
              <a:ext uri="{FF2B5EF4-FFF2-40B4-BE49-F238E27FC236}">
                <a16:creationId xmlns:a16="http://schemas.microsoft.com/office/drawing/2014/main" id="{18D04444-65EE-C14D-8F8F-B4C3CDB24974}"/>
              </a:ext>
            </a:extLst>
          </p:cNvPr>
          <p:cNvSpPr txBox="1"/>
          <p:nvPr/>
        </p:nvSpPr>
        <p:spPr>
          <a:xfrm>
            <a:off x="5119883" y="5211626"/>
            <a:ext cx="767582" cy="227272"/>
          </a:xfrm>
          <a:prstGeom prst="rect">
            <a:avLst/>
          </a:prstGeom>
          <a:noFill/>
        </p:spPr>
        <p:txBody>
          <a:bodyPr wrap="none" rtlCol="0">
            <a:spAutoFit/>
          </a:bodyPr>
          <a:lstStyle/>
          <a:p>
            <a:r>
              <a:rPr lang="en-AU" sz="1200"/>
              <a:t>Carriers</a:t>
            </a:r>
            <a:endParaRPr lang="en-AU" sz="1200" dirty="0"/>
          </a:p>
        </p:txBody>
      </p:sp>
      <p:sp>
        <p:nvSpPr>
          <p:cNvPr id="51" name="TextBox 50">
            <a:extLst>
              <a:ext uri="{FF2B5EF4-FFF2-40B4-BE49-F238E27FC236}">
                <a16:creationId xmlns:a16="http://schemas.microsoft.com/office/drawing/2014/main" id="{7D532071-21F2-D344-98C3-27CC4C86B61D}"/>
              </a:ext>
            </a:extLst>
          </p:cNvPr>
          <p:cNvSpPr txBox="1"/>
          <p:nvPr/>
        </p:nvSpPr>
        <p:spPr>
          <a:xfrm>
            <a:off x="3377730" y="5643135"/>
            <a:ext cx="480919" cy="227272"/>
          </a:xfrm>
          <a:prstGeom prst="rect">
            <a:avLst/>
          </a:prstGeom>
          <a:noFill/>
        </p:spPr>
        <p:txBody>
          <a:bodyPr wrap="none" rtlCol="0">
            <a:spAutoFit/>
          </a:bodyPr>
          <a:lstStyle/>
          <a:p>
            <a:r>
              <a:rPr lang="en-AU" sz="1200"/>
              <a:t>3PL</a:t>
            </a:r>
            <a:endParaRPr lang="en-AU" sz="1200" dirty="0"/>
          </a:p>
        </p:txBody>
      </p:sp>
      <p:sp>
        <p:nvSpPr>
          <p:cNvPr id="52" name="TextBox 51">
            <a:extLst>
              <a:ext uri="{FF2B5EF4-FFF2-40B4-BE49-F238E27FC236}">
                <a16:creationId xmlns:a16="http://schemas.microsoft.com/office/drawing/2014/main" id="{ECEDABD1-DD93-C44D-9322-5DBB1A24967D}"/>
              </a:ext>
            </a:extLst>
          </p:cNvPr>
          <p:cNvSpPr txBox="1"/>
          <p:nvPr/>
        </p:nvSpPr>
        <p:spPr>
          <a:xfrm>
            <a:off x="7026662" y="5666580"/>
            <a:ext cx="615819" cy="227272"/>
          </a:xfrm>
          <a:prstGeom prst="rect">
            <a:avLst/>
          </a:prstGeom>
          <a:noFill/>
        </p:spPr>
        <p:txBody>
          <a:bodyPr wrap="none" rtlCol="0">
            <a:spAutoFit/>
          </a:bodyPr>
          <a:lstStyle/>
          <a:p>
            <a:r>
              <a:rPr lang="en-AU" sz="1200"/>
              <a:t>Agent</a:t>
            </a:r>
            <a:endParaRPr lang="en-AU" sz="1200" dirty="0"/>
          </a:p>
        </p:txBody>
      </p:sp>
      <p:sp>
        <p:nvSpPr>
          <p:cNvPr id="53" name="TextBox 52">
            <a:extLst>
              <a:ext uri="{FF2B5EF4-FFF2-40B4-BE49-F238E27FC236}">
                <a16:creationId xmlns:a16="http://schemas.microsoft.com/office/drawing/2014/main" id="{FA8985B6-988B-A943-812E-CD3EA922C3C4}"/>
              </a:ext>
            </a:extLst>
          </p:cNvPr>
          <p:cNvSpPr txBox="1"/>
          <p:nvPr/>
        </p:nvSpPr>
        <p:spPr>
          <a:xfrm>
            <a:off x="1862353" y="5649862"/>
            <a:ext cx="605702" cy="227272"/>
          </a:xfrm>
          <a:prstGeom prst="rect">
            <a:avLst/>
          </a:prstGeom>
          <a:noFill/>
        </p:spPr>
        <p:txBody>
          <a:bodyPr wrap="none" rtlCol="0">
            <a:spAutoFit/>
          </a:bodyPr>
          <a:lstStyle/>
          <a:p>
            <a:r>
              <a:rPr lang="en-AU" sz="1200"/>
              <a:t>Seller</a:t>
            </a:r>
            <a:endParaRPr lang="en-AU" sz="1200" dirty="0"/>
          </a:p>
        </p:txBody>
      </p:sp>
      <p:sp>
        <p:nvSpPr>
          <p:cNvPr id="54" name="TextBox 53">
            <a:extLst>
              <a:ext uri="{FF2B5EF4-FFF2-40B4-BE49-F238E27FC236}">
                <a16:creationId xmlns:a16="http://schemas.microsoft.com/office/drawing/2014/main" id="{59F97CAC-897C-9B44-876D-8102EA340A18}"/>
              </a:ext>
            </a:extLst>
          </p:cNvPr>
          <p:cNvSpPr txBox="1"/>
          <p:nvPr/>
        </p:nvSpPr>
        <p:spPr>
          <a:xfrm>
            <a:off x="8393140" y="5703479"/>
            <a:ext cx="615819" cy="227272"/>
          </a:xfrm>
          <a:prstGeom prst="rect">
            <a:avLst/>
          </a:prstGeom>
          <a:noFill/>
        </p:spPr>
        <p:txBody>
          <a:bodyPr wrap="none" rtlCol="0">
            <a:spAutoFit/>
          </a:bodyPr>
          <a:lstStyle/>
          <a:p>
            <a:r>
              <a:rPr lang="en-AU" sz="1200"/>
              <a:t>Buyer</a:t>
            </a:r>
            <a:endParaRPr lang="en-AU" sz="1200" dirty="0"/>
          </a:p>
        </p:txBody>
      </p:sp>
      <p:sp>
        <p:nvSpPr>
          <p:cNvPr id="55" name="Rounded Rectangle 54">
            <a:extLst>
              <a:ext uri="{FF2B5EF4-FFF2-40B4-BE49-F238E27FC236}">
                <a16:creationId xmlns:a16="http://schemas.microsoft.com/office/drawing/2014/main" id="{927AC27D-759E-FC4F-901F-98CC86A529C9}"/>
              </a:ext>
            </a:extLst>
          </p:cNvPr>
          <p:cNvSpPr/>
          <p:nvPr/>
        </p:nvSpPr>
        <p:spPr>
          <a:xfrm>
            <a:off x="1655425" y="3966371"/>
            <a:ext cx="2483859" cy="87370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pic>
        <p:nvPicPr>
          <p:cNvPr id="56" name="Picture 55">
            <a:extLst>
              <a:ext uri="{FF2B5EF4-FFF2-40B4-BE49-F238E27FC236}">
                <a16:creationId xmlns:a16="http://schemas.microsoft.com/office/drawing/2014/main" id="{A611F77E-AC94-F44E-A17F-3D951B8D17C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78656" y="4194127"/>
            <a:ext cx="642856" cy="478165"/>
          </a:xfrm>
          <a:prstGeom prst="rect">
            <a:avLst/>
          </a:prstGeom>
        </p:spPr>
      </p:pic>
      <p:pic>
        <p:nvPicPr>
          <p:cNvPr id="57" name="Picture 56">
            <a:extLst>
              <a:ext uri="{FF2B5EF4-FFF2-40B4-BE49-F238E27FC236}">
                <a16:creationId xmlns:a16="http://schemas.microsoft.com/office/drawing/2014/main" id="{0BD97453-B403-2A48-AED0-7DDF818CE20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338955" y="4218704"/>
            <a:ext cx="642856" cy="478165"/>
          </a:xfrm>
          <a:prstGeom prst="rect">
            <a:avLst/>
          </a:prstGeom>
        </p:spPr>
      </p:pic>
      <p:pic>
        <p:nvPicPr>
          <p:cNvPr id="58" name="Picture 57">
            <a:extLst>
              <a:ext uri="{FF2B5EF4-FFF2-40B4-BE49-F238E27FC236}">
                <a16:creationId xmlns:a16="http://schemas.microsoft.com/office/drawing/2014/main" id="{20FC76D9-1535-514C-B923-8089744631B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857094" y="4259880"/>
            <a:ext cx="568125" cy="424265"/>
          </a:xfrm>
          <a:prstGeom prst="rect">
            <a:avLst/>
          </a:prstGeom>
        </p:spPr>
      </p:pic>
      <p:sp>
        <p:nvSpPr>
          <p:cNvPr id="59" name="TextBox 58">
            <a:extLst>
              <a:ext uri="{FF2B5EF4-FFF2-40B4-BE49-F238E27FC236}">
                <a16:creationId xmlns:a16="http://schemas.microsoft.com/office/drawing/2014/main" id="{E1DE7E69-E285-E642-BEEA-C91A32FEAFC8}"/>
              </a:ext>
            </a:extLst>
          </p:cNvPr>
          <p:cNvSpPr txBox="1"/>
          <p:nvPr/>
        </p:nvSpPr>
        <p:spPr>
          <a:xfrm>
            <a:off x="1979909" y="3936319"/>
            <a:ext cx="1888659" cy="276999"/>
          </a:xfrm>
          <a:prstGeom prst="rect">
            <a:avLst/>
          </a:prstGeom>
          <a:noFill/>
        </p:spPr>
        <p:txBody>
          <a:bodyPr wrap="none" rtlCol="0">
            <a:spAutoFit/>
          </a:bodyPr>
          <a:lstStyle/>
          <a:p>
            <a:r>
              <a:rPr lang="en-AU" sz="1200"/>
              <a:t>National Single  </a:t>
            </a:r>
            <a:r>
              <a:rPr lang="en-AU" sz="1200" dirty="0"/>
              <a:t>Window</a:t>
            </a:r>
          </a:p>
        </p:txBody>
      </p:sp>
      <p:sp>
        <p:nvSpPr>
          <p:cNvPr id="60" name="Left-Right Arrow 75">
            <a:extLst>
              <a:ext uri="{FF2B5EF4-FFF2-40B4-BE49-F238E27FC236}">
                <a16:creationId xmlns:a16="http://schemas.microsoft.com/office/drawing/2014/main" id="{11DBF473-3431-9F4F-A058-3169F073EEE7}"/>
              </a:ext>
            </a:extLst>
          </p:cNvPr>
          <p:cNvSpPr/>
          <p:nvPr/>
        </p:nvSpPr>
        <p:spPr>
          <a:xfrm>
            <a:off x="4317434" y="4496498"/>
            <a:ext cx="2211147" cy="311663"/>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solidFill>
                <a:schemeClr val="tx1"/>
              </a:solidFill>
            </a:endParaRPr>
          </a:p>
        </p:txBody>
      </p:sp>
      <p:sp>
        <p:nvSpPr>
          <p:cNvPr id="61" name="Left-Right Arrow 76">
            <a:extLst>
              <a:ext uri="{FF2B5EF4-FFF2-40B4-BE49-F238E27FC236}">
                <a16:creationId xmlns:a16="http://schemas.microsoft.com/office/drawing/2014/main" id="{4507AA3F-346C-6C4E-967B-DF9A4A62AFD0}"/>
              </a:ext>
            </a:extLst>
          </p:cNvPr>
          <p:cNvSpPr/>
          <p:nvPr/>
        </p:nvSpPr>
        <p:spPr>
          <a:xfrm rot="16200000">
            <a:off x="1962093" y="4899111"/>
            <a:ext cx="457516" cy="399584"/>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solidFill>
                <a:schemeClr val="tx1"/>
              </a:solidFill>
            </a:endParaRPr>
          </a:p>
        </p:txBody>
      </p:sp>
      <p:sp>
        <p:nvSpPr>
          <p:cNvPr id="62" name="Rounded Rectangle 61">
            <a:extLst>
              <a:ext uri="{FF2B5EF4-FFF2-40B4-BE49-F238E27FC236}">
                <a16:creationId xmlns:a16="http://schemas.microsoft.com/office/drawing/2014/main" id="{3011D9FE-AC8E-014A-892C-87EE18428CDA}"/>
              </a:ext>
            </a:extLst>
          </p:cNvPr>
          <p:cNvSpPr/>
          <p:nvPr/>
        </p:nvSpPr>
        <p:spPr>
          <a:xfrm>
            <a:off x="6686053" y="3967955"/>
            <a:ext cx="2483859" cy="87370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pic>
        <p:nvPicPr>
          <p:cNvPr id="63" name="Picture 62">
            <a:extLst>
              <a:ext uri="{FF2B5EF4-FFF2-40B4-BE49-F238E27FC236}">
                <a16:creationId xmlns:a16="http://schemas.microsoft.com/office/drawing/2014/main" id="{D976EC01-1FBB-8742-823D-5F18FEDFA85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33999" y="4158640"/>
            <a:ext cx="642856" cy="478165"/>
          </a:xfrm>
          <a:prstGeom prst="rect">
            <a:avLst/>
          </a:prstGeom>
        </p:spPr>
      </p:pic>
      <p:pic>
        <p:nvPicPr>
          <p:cNvPr id="64" name="Picture 63">
            <a:extLst>
              <a:ext uri="{FF2B5EF4-FFF2-40B4-BE49-F238E27FC236}">
                <a16:creationId xmlns:a16="http://schemas.microsoft.com/office/drawing/2014/main" id="{2699AD9A-AAC6-984B-97E3-AA22FF17765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369584" y="4207988"/>
            <a:ext cx="642856" cy="478165"/>
          </a:xfrm>
          <a:prstGeom prst="rect">
            <a:avLst/>
          </a:prstGeom>
        </p:spPr>
      </p:pic>
      <p:pic>
        <p:nvPicPr>
          <p:cNvPr id="65" name="Picture 64">
            <a:extLst>
              <a:ext uri="{FF2B5EF4-FFF2-40B4-BE49-F238E27FC236}">
                <a16:creationId xmlns:a16="http://schemas.microsoft.com/office/drawing/2014/main" id="{43DF445B-4C51-9D4D-907A-7750D4270F6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887724" y="4261464"/>
            <a:ext cx="568125" cy="424265"/>
          </a:xfrm>
          <a:prstGeom prst="rect">
            <a:avLst/>
          </a:prstGeom>
        </p:spPr>
      </p:pic>
      <p:sp>
        <p:nvSpPr>
          <p:cNvPr id="67" name="Left-Right Arrow 83">
            <a:extLst>
              <a:ext uri="{FF2B5EF4-FFF2-40B4-BE49-F238E27FC236}">
                <a16:creationId xmlns:a16="http://schemas.microsoft.com/office/drawing/2014/main" id="{167F8CCD-D476-D344-898C-1C2EF34DAF15}"/>
              </a:ext>
            </a:extLst>
          </p:cNvPr>
          <p:cNvSpPr/>
          <p:nvPr/>
        </p:nvSpPr>
        <p:spPr>
          <a:xfrm rot="16200000">
            <a:off x="8463965" y="4889615"/>
            <a:ext cx="457516" cy="399584"/>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solidFill>
                <a:schemeClr val="tx1"/>
              </a:solidFill>
            </a:endParaRPr>
          </a:p>
        </p:txBody>
      </p:sp>
      <p:sp>
        <p:nvSpPr>
          <p:cNvPr id="72" name="Left-Right Arrow 84">
            <a:extLst>
              <a:ext uri="{FF2B5EF4-FFF2-40B4-BE49-F238E27FC236}">
                <a16:creationId xmlns:a16="http://schemas.microsoft.com/office/drawing/2014/main" id="{9F01D45C-5B4B-1B4A-990F-DF4D5F3625F4}"/>
              </a:ext>
            </a:extLst>
          </p:cNvPr>
          <p:cNvSpPr/>
          <p:nvPr/>
        </p:nvSpPr>
        <p:spPr>
          <a:xfrm rot="16200000">
            <a:off x="7102305" y="4900694"/>
            <a:ext cx="457516" cy="399584"/>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solidFill>
                <a:schemeClr val="tx1"/>
              </a:solidFill>
            </a:endParaRPr>
          </a:p>
        </p:txBody>
      </p:sp>
      <p:sp>
        <p:nvSpPr>
          <p:cNvPr id="73" name="Rounded Rectangle 72">
            <a:extLst>
              <a:ext uri="{FF2B5EF4-FFF2-40B4-BE49-F238E27FC236}">
                <a16:creationId xmlns:a16="http://schemas.microsoft.com/office/drawing/2014/main" id="{F67095DF-219D-0C4D-8FE9-4601D89EBE79}"/>
              </a:ext>
            </a:extLst>
          </p:cNvPr>
          <p:cNvSpPr/>
          <p:nvPr/>
        </p:nvSpPr>
        <p:spPr>
          <a:xfrm>
            <a:off x="4386652" y="4002024"/>
            <a:ext cx="2114148" cy="30208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sp>
        <p:nvSpPr>
          <p:cNvPr id="74" name="TextBox 73">
            <a:extLst>
              <a:ext uri="{FF2B5EF4-FFF2-40B4-BE49-F238E27FC236}">
                <a16:creationId xmlns:a16="http://schemas.microsoft.com/office/drawing/2014/main" id="{7ECDD885-5A0F-9F42-A884-F76F88580A9C}"/>
              </a:ext>
            </a:extLst>
          </p:cNvPr>
          <p:cNvSpPr txBox="1"/>
          <p:nvPr/>
        </p:nvSpPr>
        <p:spPr>
          <a:xfrm>
            <a:off x="4860274" y="3968102"/>
            <a:ext cx="1251446" cy="228925"/>
          </a:xfrm>
          <a:prstGeom prst="rect">
            <a:avLst/>
          </a:prstGeom>
          <a:noFill/>
        </p:spPr>
        <p:txBody>
          <a:bodyPr wrap="none" rtlCol="0">
            <a:spAutoFit/>
          </a:bodyPr>
          <a:lstStyle/>
          <a:p>
            <a:r>
              <a:rPr lang="en-AU" sz="1200"/>
              <a:t>G2G Pipelines</a:t>
            </a:r>
            <a:endParaRPr lang="en-AU" sz="1200" dirty="0"/>
          </a:p>
        </p:txBody>
      </p:sp>
      <p:sp>
        <p:nvSpPr>
          <p:cNvPr id="83" name="Rounded Rectangle 82">
            <a:extLst>
              <a:ext uri="{FF2B5EF4-FFF2-40B4-BE49-F238E27FC236}">
                <a16:creationId xmlns:a16="http://schemas.microsoft.com/office/drawing/2014/main" id="{E5B0B66D-C798-3E44-803C-527719A3FB8E}"/>
              </a:ext>
            </a:extLst>
          </p:cNvPr>
          <p:cNvSpPr/>
          <p:nvPr/>
        </p:nvSpPr>
        <p:spPr>
          <a:xfrm>
            <a:off x="4644250" y="4223873"/>
            <a:ext cx="1555294" cy="224246"/>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AU" sz="1200" dirty="0"/>
              <a:t>Inter-govt Ledger</a:t>
            </a:r>
          </a:p>
        </p:txBody>
      </p:sp>
      <p:sp>
        <p:nvSpPr>
          <p:cNvPr id="84" name="Rounded Rectangle 83">
            <a:extLst>
              <a:ext uri="{FF2B5EF4-FFF2-40B4-BE49-F238E27FC236}">
                <a16:creationId xmlns:a16="http://schemas.microsoft.com/office/drawing/2014/main" id="{8CF47069-8886-244C-A899-586642F74C98}"/>
              </a:ext>
            </a:extLst>
          </p:cNvPr>
          <p:cNvSpPr/>
          <p:nvPr/>
        </p:nvSpPr>
        <p:spPr>
          <a:xfrm>
            <a:off x="1895812" y="4717887"/>
            <a:ext cx="627486" cy="18243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API</a:t>
            </a:r>
          </a:p>
        </p:txBody>
      </p:sp>
      <p:sp>
        <p:nvSpPr>
          <p:cNvPr id="85" name="Rounded Rectangle 84">
            <a:extLst>
              <a:ext uri="{FF2B5EF4-FFF2-40B4-BE49-F238E27FC236}">
                <a16:creationId xmlns:a16="http://schemas.microsoft.com/office/drawing/2014/main" id="{0A7AB52F-4128-4441-9BEC-B4599B8A683C}"/>
              </a:ext>
            </a:extLst>
          </p:cNvPr>
          <p:cNvSpPr/>
          <p:nvPr/>
        </p:nvSpPr>
        <p:spPr>
          <a:xfrm>
            <a:off x="3207238" y="4732237"/>
            <a:ext cx="627486" cy="18243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API</a:t>
            </a:r>
          </a:p>
        </p:txBody>
      </p:sp>
      <p:sp>
        <p:nvSpPr>
          <p:cNvPr id="86" name="Rounded Rectangle 85">
            <a:extLst>
              <a:ext uri="{FF2B5EF4-FFF2-40B4-BE49-F238E27FC236}">
                <a16:creationId xmlns:a16="http://schemas.microsoft.com/office/drawing/2014/main" id="{EE10955D-CB8F-934E-B492-6AA6256D4760}"/>
              </a:ext>
            </a:extLst>
          </p:cNvPr>
          <p:cNvSpPr/>
          <p:nvPr/>
        </p:nvSpPr>
        <p:spPr>
          <a:xfrm>
            <a:off x="7023249" y="4719937"/>
            <a:ext cx="627486" cy="18243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API</a:t>
            </a:r>
          </a:p>
        </p:txBody>
      </p:sp>
      <p:sp>
        <p:nvSpPr>
          <p:cNvPr id="87" name="Rounded Rectangle 86">
            <a:extLst>
              <a:ext uri="{FF2B5EF4-FFF2-40B4-BE49-F238E27FC236}">
                <a16:creationId xmlns:a16="http://schemas.microsoft.com/office/drawing/2014/main" id="{EC5E4E6C-290B-1148-A4A7-6BB25DB24C65}"/>
              </a:ext>
            </a:extLst>
          </p:cNvPr>
          <p:cNvSpPr/>
          <p:nvPr/>
        </p:nvSpPr>
        <p:spPr>
          <a:xfrm>
            <a:off x="8334675" y="4734286"/>
            <a:ext cx="627486" cy="18243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API</a:t>
            </a:r>
          </a:p>
        </p:txBody>
      </p:sp>
      <p:sp>
        <p:nvSpPr>
          <p:cNvPr id="88" name="Rounded Rectangle 87">
            <a:extLst>
              <a:ext uri="{FF2B5EF4-FFF2-40B4-BE49-F238E27FC236}">
                <a16:creationId xmlns:a16="http://schemas.microsoft.com/office/drawing/2014/main" id="{E42E750B-25F1-BE43-A1C0-25FC52056452}"/>
              </a:ext>
            </a:extLst>
          </p:cNvPr>
          <p:cNvSpPr/>
          <p:nvPr/>
        </p:nvSpPr>
        <p:spPr>
          <a:xfrm>
            <a:off x="6712152" y="5927030"/>
            <a:ext cx="2483859" cy="3104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sp>
        <p:nvSpPr>
          <p:cNvPr id="89" name="Rounded Rectangle 88">
            <a:extLst>
              <a:ext uri="{FF2B5EF4-FFF2-40B4-BE49-F238E27FC236}">
                <a16:creationId xmlns:a16="http://schemas.microsoft.com/office/drawing/2014/main" id="{69CC70A2-B8EC-5C4A-8BFA-17A5C2EE15E6}"/>
              </a:ext>
            </a:extLst>
          </p:cNvPr>
          <p:cNvSpPr/>
          <p:nvPr/>
        </p:nvSpPr>
        <p:spPr>
          <a:xfrm>
            <a:off x="1593273" y="5933490"/>
            <a:ext cx="2483859" cy="3148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sp>
        <p:nvSpPr>
          <p:cNvPr id="90" name="TextBox 89">
            <a:extLst>
              <a:ext uri="{FF2B5EF4-FFF2-40B4-BE49-F238E27FC236}">
                <a16:creationId xmlns:a16="http://schemas.microsoft.com/office/drawing/2014/main" id="{9858FED1-9478-8F46-9DF5-F6CFC0398A3D}"/>
              </a:ext>
            </a:extLst>
          </p:cNvPr>
          <p:cNvSpPr txBox="1"/>
          <p:nvPr/>
        </p:nvSpPr>
        <p:spPr>
          <a:xfrm>
            <a:off x="1882769" y="5923481"/>
            <a:ext cx="1998544" cy="242572"/>
          </a:xfrm>
          <a:prstGeom prst="rect">
            <a:avLst/>
          </a:prstGeom>
          <a:noFill/>
        </p:spPr>
        <p:txBody>
          <a:bodyPr wrap="none" rtlCol="0">
            <a:spAutoFit/>
          </a:bodyPr>
          <a:lstStyle/>
          <a:p>
            <a:r>
              <a:rPr lang="en-AU" sz="1200" dirty="0"/>
              <a:t>National </a:t>
            </a:r>
            <a:r>
              <a:rPr lang="en-AU" sz="1200"/>
              <a:t>Identity Platform</a:t>
            </a:r>
            <a:endParaRPr lang="en-AU" sz="1200" dirty="0"/>
          </a:p>
        </p:txBody>
      </p:sp>
      <p:sp>
        <p:nvSpPr>
          <p:cNvPr id="92" name="TextBox 91">
            <a:extLst>
              <a:ext uri="{FF2B5EF4-FFF2-40B4-BE49-F238E27FC236}">
                <a16:creationId xmlns:a16="http://schemas.microsoft.com/office/drawing/2014/main" id="{B91EFB82-0672-4040-9B0F-C738C8FD5062}"/>
              </a:ext>
            </a:extLst>
          </p:cNvPr>
          <p:cNvSpPr txBox="1"/>
          <p:nvPr/>
        </p:nvSpPr>
        <p:spPr>
          <a:xfrm>
            <a:off x="6946425" y="5921735"/>
            <a:ext cx="1998544" cy="242572"/>
          </a:xfrm>
          <a:prstGeom prst="rect">
            <a:avLst/>
          </a:prstGeom>
          <a:noFill/>
        </p:spPr>
        <p:txBody>
          <a:bodyPr wrap="none" rtlCol="0">
            <a:spAutoFit/>
          </a:bodyPr>
          <a:lstStyle/>
          <a:p>
            <a:r>
              <a:rPr lang="en-AU" sz="1200" dirty="0"/>
              <a:t>National </a:t>
            </a:r>
            <a:r>
              <a:rPr lang="en-AU" sz="1200"/>
              <a:t>Identity Platform</a:t>
            </a:r>
            <a:endParaRPr lang="en-AU" sz="1200" dirty="0"/>
          </a:p>
        </p:txBody>
      </p:sp>
      <p:sp>
        <p:nvSpPr>
          <p:cNvPr id="93" name="Rounded Rectangle 92">
            <a:extLst>
              <a:ext uri="{FF2B5EF4-FFF2-40B4-BE49-F238E27FC236}">
                <a16:creationId xmlns:a16="http://schemas.microsoft.com/office/drawing/2014/main" id="{3786095B-F100-644B-82B9-009321BF7CE8}"/>
              </a:ext>
            </a:extLst>
          </p:cNvPr>
          <p:cNvSpPr/>
          <p:nvPr/>
        </p:nvSpPr>
        <p:spPr>
          <a:xfrm>
            <a:off x="2361315" y="6197671"/>
            <a:ext cx="1274823" cy="1946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t>e.g. </a:t>
            </a:r>
            <a:r>
              <a:rPr lang="en-AU" sz="1200" dirty="0" err="1"/>
              <a:t>GovPass</a:t>
            </a:r>
            <a:endParaRPr lang="en-AU" sz="1200" dirty="0"/>
          </a:p>
        </p:txBody>
      </p:sp>
      <p:sp>
        <p:nvSpPr>
          <p:cNvPr id="96" name="Rounded Rectangle 95">
            <a:extLst>
              <a:ext uri="{FF2B5EF4-FFF2-40B4-BE49-F238E27FC236}">
                <a16:creationId xmlns:a16="http://schemas.microsoft.com/office/drawing/2014/main" id="{23861066-A1B3-E44E-8B36-CA15A7F76DA7}"/>
              </a:ext>
            </a:extLst>
          </p:cNvPr>
          <p:cNvSpPr/>
          <p:nvPr/>
        </p:nvSpPr>
        <p:spPr>
          <a:xfrm>
            <a:off x="4266417" y="5937178"/>
            <a:ext cx="2254422" cy="30567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sp>
        <p:nvSpPr>
          <p:cNvPr id="97" name="TextBox 96">
            <a:extLst>
              <a:ext uri="{FF2B5EF4-FFF2-40B4-BE49-F238E27FC236}">
                <a16:creationId xmlns:a16="http://schemas.microsoft.com/office/drawing/2014/main" id="{41487F85-0DBE-A847-B3F3-0B1C62B884C4}"/>
              </a:ext>
            </a:extLst>
          </p:cNvPr>
          <p:cNvSpPr txBox="1"/>
          <p:nvPr/>
        </p:nvSpPr>
        <p:spPr>
          <a:xfrm>
            <a:off x="4410976" y="5924478"/>
            <a:ext cx="2032929" cy="276999"/>
          </a:xfrm>
          <a:prstGeom prst="rect">
            <a:avLst/>
          </a:prstGeom>
          <a:noFill/>
        </p:spPr>
        <p:txBody>
          <a:bodyPr wrap="none" rtlCol="0">
            <a:spAutoFit/>
          </a:bodyPr>
          <a:lstStyle/>
          <a:p>
            <a:r>
              <a:rPr lang="en-AU" sz="1200" dirty="0"/>
              <a:t>Commercial Data Pipelines</a:t>
            </a:r>
          </a:p>
        </p:txBody>
      </p:sp>
      <p:sp>
        <p:nvSpPr>
          <p:cNvPr id="98" name="Rounded Rectangle 97">
            <a:extLst>
              <a:ext uri="{FF2B5EF4-FFF2-40B4-BE49-F238E27FC236}">
                <a16:creationId xmlns:a16="http://schemas.microsoft.com/office/drawing/2014/main" id="{5724EC0D-67D8-534F-ABC7-A228C1CF43E6}"/>
              </a:ext>
            </a:extLst>
          </p:cNvPr>
          <p:cNvSpPr/>
          <p:nvPr/>
        </p:nvSpPr>
        <p:spPr>
          <a:xfrm>
            <a:off x="4816131" y="6206013"/>
            <a:ext cx="1340287" cy="1863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e.g. TradeLens</a:t>
            </a:r>
          </a:p>
        </p:txBody>
      </p:sp>
      <p:pic>
        <p:nvPicPr>
          <p:cNvPr id="105" name="Picture 104">
            <a:extLst>
              <a:ext uri="{FF2B5EF4-FFF2-40B4-BE49-F238E27FC236}">
                <a16:creationId xmlns:a16="http://schemas.microsoft.com/office/drawing/2014/main" id="{632E0EEA-4F3D-9245-BAA7-16030B686A72}"/>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965636" y="5821597"/>
            <a:ext cx="538657" cy="336317"/>
          </a:xfrm>
          <a:prstGeom prst="rect">
            <a:avLst/>
          </a:prstGeom>
        </p:spPr>
      </p:pic>
      <p:pic>
        <p:nvPicPr>
          <p:cNvPr id="106" name="Picture 105">
            <a:extLst>
              <a:ext uri="{FF2B5EF4-FFF2-40B4-BE49-F238E27FC236}">
                <a16:creationId xmlns:a16="http://schemas.microsoft.com/office/drawing/2014/main" id="{1E4DC258-9B47-3941-9B2F-D5CFB55D701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60715" y="5838279"/>
            <a:ext cx="538657" cy="336317"/>
          </a:xfrm>
          <a:prstGeom prst="rect">
            <a:avLst/>
          </a:prstGeom>
        </p:spPr>
      </p:pic>
      <p:sp>
        <p:nvSpPr>
          <p:cNvPr id="107" name="TextBox 106">
            <a:extLst>
              <a:ext uri="{FF2B5EF4-FFF2-40B4-BE49-F238E27FC236}">
                <a16:creationId xmlns:a16="http://schemas.microsoft.com/office/drawing/2014/main" id="{DDAC456D-9EBC-5846-BB13-D64C17AB2349}"/>
              </a:ext>
            </a:extLst>
          </p:cNvPr>
          <p:cNvSpPr txBox="1"/>
          <p:nvPr/>
        </p:nvSpPr>
        <p:spPr>
          <a:xfrm>
            <a:off x="7000871" y="3952794"/>
            <a:ext cx="1888659" cy="276999"/>
          </a:xfrm>
          <a:prstGeom prst="rect">
            <a:avLst/>
          </a:prstGeom>
          <a:noFill/>
        </p:spPr>
        <p:txBody>
          <a:bodyPr wrap="none" rtlCol="0">
            <a:spAutoFit/>
          </a:bodyPr>
          <a:lstStyle/>
          <a:p>
            <a:r>
              <a:rPr lang="en-AU" sz="1200"/>
              <a:t>National Single  </a:t>
            </a:r>
            <a:r>
              <a:rPr lang="en-AU" sz="1200" dirty="0"/>
              <a:t>Window</a:t>
            </a:r>
          </a:p>
        </p:txBody>
      </p:sp>
      <p:sp>
        <p:nvSpPr>
          <p:cNvPr id="109" name="Left-Right Arrow 103">
            <a:extLst>
              <a:ext uri="{FF2B5EF4-FFF2-40B4-BE49-F238E27FC236}">
                <a16:creationId xmlns:a16="http://schemas.microsoft.com/office/drawing/2014/main" id="{966FEB04-DF63-614D-BFDD-6B32A2BD90BC}"/>
              </a:ext>
            </a:extLst>
          </p:cNvPr>
          <p:cNvSpPr/>
          <p:nvPr/>
        </p:nvSpPr>
        <p:spPr>
          <a:xfrm>
            <a:off x="2595577" y="5384595"/>
            <a:ext cx="631052" cy="221140"/>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solidFill>
                <a:schemeClr val="tx1"/>
              </a:solidFill>
            </a:endParaRPr>
          </a:p>
        </p:txBody>
      </p:sp>
      <p:sp>
        <p:nvSpPr>
          <p:cNvPr id="114" name="Left-Right Arrow 104">
            <a:extLst>
              <a:ext uri="{FF2B5EF4-FFF2-40B4-BE49-F238E27FC236}">
                <a16:creationId xmlns:a16="http://schemas.microsoft.com/office/drawing/2014/main" id="{D5DB9476-831B-F343-B86B-FF856C265913}"/>
              </a:ext>
            </a:extLst>
          </p:cNvPr>
          <p:cNvSpPr/>
          <p:nvPr/>
        </p:nvSpPr>
        <p:spPr>
          <a:xfrm>
            <a:off x="7770512" y="5384595"/>
            <a:ext cx="631052" cy="221140"/>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solidFill>
                <a:schemeClr val="tx1"/>
              </a:solidFill>
            </a:endParaRPr>
          </a:p>
        </p:txBody>
      </p:sp>
      <p:sp>
        <p:nvSpPr>
          <p:cNvPr id="116" name="Rounded Rectangle 115">
            <a:extLst>
              <a:ext uri="{FF2B5EF4-FFF2-40B4-BE49-F238E27FC236}">
                <a16:creationId xmlns:a16="http://schemas.microsoft.com/office/drawing/2014/main" id="{777B1F72-1FBD-0649-9C4B-E4AA12F93BF4}"/>
              </a:ext>
            </a:extLst>
          </p:cNvPr>
          <p:cNvSpPr/>
          <p:nvPr/>
        </p:nvSpPr>
        <p:spPr>
          <a:xfrm rot="5400000">
            <a:off x="3865158" y="4397908"/>
            <a:ext cx="627486" cy="18243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API</a:t>
            </a:r>
          </a:p>
        </p:txBody>
      </p:sp>
      <p:sp>
        <p:nvSpPr>
          <p:cNvPr id="117" name="Rounded Rectangle 116">
            <a:extLst>
              <a:ext uri="{FF2B5EF4-FFF2-40B4-BE49-F238E27FC236}">
                <a16:creationId xmlns:a16="http://schemas.microsoft.com/office/drawing/2014/main" id="{9A384ABE-6F41-194B-A4B0-51DFD57F7000}"/>
              </a:ext>
            </a:extLst>
          </p:cNvPr>
          <p:cNvSpPr/>
          <p:nvPr/>
        </p:nvSpPr>
        <p:spPr>
          <a:xfrm rot="5400000">
            <a:off x="6359631" y="4382180"/>
            <a:ext cx="627486" cy="18243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API</a:t>
            </a:r>
          </a:p>
        </p:txBody>
      </p:sp>
    </p:spTree>
    <p:extLst>
      <p:ext uri="{BB962C8B-B14F-4D97-AF65-F5344CB8AC3E}">
        <p14:creationId xmlns:p14="http://schemas.microsoft.com/office/powerpoint/2010/main" val="2257570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7DBFD2-FCC5-48B9-851B-F1EA63A23455}"/>
              </a:ext>
            </a:extLst>
          </p:cNvPr>
          <p:cNvSpPr>
            <a:spLocks noGrp="1"/>
          </p:cNvSpPr>
          <p:nvPr>
            <p:ph type="title"/>
          </p:nvPr>
        </p:nvSpPr>
        <p:spPr>
          <a:xfrm>
            <a:off x="1187866" y="365128"/>
            <a:ext cx="8542643" cy="620524"/>
          </a:xfrm>
        </p:spPr>
        <p:txBody>
          <a:bodyPr>
            <a:normAutofit/>
          </a:bodyPr>
          <a:lstStyle/>
          <a:p>
            <a:pPr algn="l"/>
            <a:r>
              <a:rPr lang="en-AU" dirty="0">
                <a:solidFill>
                  <a:srgbClr val="3392E7"/>
                </a:solidFill>
                <a:latin typeface="Arial" panose="020B0604020202020204" pitchFamily="34" charset="0"/>
                <a:cs typeface="Arial" panose="020B0604020202020204" pitchFamily="34" charset="0"/>
              </a:rPr>
              <a:t>Facilitation – </a:t>
            </a:r>
            <a:r>
              <a:rPr lang="en-AU" dirty="0" err="1">
                <a:solidFill>
                  <a:srgbClr val="3392E7"/>
                </a:solidFill>
                <a:latin typeface="Arial" panose="020B0604020202020204" pitchFamily="34" charset="0"/>
                <a:cs typeface="Arial" panose="020B0604020202020204" pitchFamily="34" charset="0"/>
              </a:rPr>
              <a:t>CoO</a:t>
            </a:r>
            <a:r>
              <a:rPr lang="en-AU" dirty="0">
                <a:solidFill>
                  <a:srgbClr val="3392E7"/>
                </a:solidFill>
                <a:latin typeface="Arial" panose="020B0604020202020204" pitchFamily="34" charset="0"/>
                <a:cs typeface="Arial" panose="020B0604020202020204" pitchFamily="34" charset="0"/>
              </a:rPr>
              <a:t> example</a:t>
            </a:r>
          </a:p>
        </p:txBody>
      </p:sp>
      <p:sp>
        <p:nvSpPr>
          <p:cNvPr id="31" name="Oval 30">
            <a:extLst>
              <a:ext uri="{FF2B5EF4-FFF2-40B4-BE49-F238E27FC236}">
                <a16:creationId xmlns:a16="http://schemas.microsoft.com/office/drawing/2014/main" id="{0E7F3048-6A20-4741-BFCA-530AB5EFF6DC}"/>
              </a:ext>
            </a:extLst>
          </p:cNvPr>
          <p:cNvSpPr/>
          <p:nvPr/>
        </p:nvSpPr>
        <p:spPr>
          <a:xfrm>
            <a:off x="8169358" y="205247"/>
            <a:ext cx="1461052" cy="60496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Facilitation</a:t>
            </a:r>
          </a:p>
        </p:txBody>
      </p:sp>
      <p:sp>
        <p:nvSpPr>
          <p:cNvPr id="66" name="Rounded Rectangle 65">
            <a:extLst>
              <a:ext uri="{FF2B5EF4-FFF2-40B4-BE49-F238E27FC236}">
                <a16:creationId xmlns:a16="http://schemas.microsoft.com/office/drawing/2014/main" id="{2DFE1DBA-440A-5946-80C2-95E7932DD136}"/>
              </a:ext>
            </a:extLst>
          </p:cNvPr>
          <p:cNvSpPr/>
          <p:nvPr/>
        </p:nvSpPr>
        <p:spPr>
          <a:xfrm>
            <a:off x="2459311" y="2076079"/>
            <a:ext cx="2111909" cy="173711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a:extLst>
              <a:ext uri="{FF2B5EF4-FFF2-40B4-BE49-F238E27FC236}">
                <a16:creationId xmlns:a16="http://schemas.microsoft.com/office/drawing/2014/main" id="{65974C64-E989-9A44-9162-8069C8A70ADA}"/>
              </a:ext>
            </a:extLst>
          </p:cNvPr>
          <p:cNvSpPr/>
          <p:nvPr/>
        </p:nvSpPr>
        <p:spPr>
          <a:xfrm>
            <a:off x="1276515" y="1233274"/>
            <a:ext cx="3724519" cy="678071"/>
          </a:xfrm>
          <a:prstGeom prst="rect">
            <a:avLst/>
          </a:prstGeom>
        </p:spPr>
        <p:txBody>
          <a:bodyPr wrap="square">
            <a:spAutoFit/>
          </a:bodyPr>
          <a:lstStyle/>
          <a:p>
            <a:pPr>
              <a:lnSpc>
                <a:spcPct val="110000"/>
              </a:lnSpc>
              <a:spcBef>
                <a:spcPts val="600"/>
              </a:spcBef>
              <a:spcAft>
                <a:spcPts val="600"/>
              </a:spcAft>
            </a:pPr>
            <a:r>
              <a:rPr lang="en-AU" dirty="0">
                <a:solidFill>
                  <a:srgbClr val="000000"/>
                </a:solidFill>
                <a:latin typeface="Arial" charset="0"/>
                <a:ea typeface="Arial" charset="0"/>
                <a:cs typeface="Times New Roman" charset="0"/>
              </a:rPr>
              <a:t>Complex multi step process for preferential certificates of origin.</a:t>
            </a:r>
            <a:endParaRPr lang="en-US" dirty="0">
              <a:solidFill>
                <a:srgbClr val="000000"/>
              </a:solidFill>
              <a:latin typeface="Arial" charset="0"/>
              <a:ea typeface="Arial" charset="0"/>
              <a:cs typeface="Times New Roman" charset="0"/>
            </a:endParaRPr>
          </a:p>
        </p:txBody>
      </p:sp>
      <p:pic>
        <p:nvPicPr>
          <p:cNvPr id="69" name="Picture 68">
            <a:extLst>
              <a:ext uri="{FF2B5EF4-FFF2-40B4-BE49-F238E27FC236}">
                <a16:creationId xmlns:a16="http://schemas.microsoft.com/office/drawing/2014/main" id="{F2626CEA-C4A7-E440-86D5-49473777B265}"/>
              </a:ext>
            </a:extLst>
          </p:cNvPr>
          <p:cNvPicPr>
            <a:picLocks noChangeAspect="1"/>
          </p:cNvPicPr>
          <p:nvPr/>
        </p:nvPicPr>
        <p:blipFill>
          <a:blip r:embed="rId2"/>
          <a:stretch>
            <a:fillRect/>
          </a:stretch>
        </p:blipFill>
        <p:spPr>
          <a:xfrm>
            <a:off x="2975534" y="2618874"/>
            <a:ext cx="1225174" cy="1113009"/>
          </a:xfrm>
          <a:prstGeom prst="rect">
            <a:avLst/>
          </a:prstGeom>
        </p:spPr>
      </p:pic>
      <p:sp>
        <p:nvSpPr>
          <p:cNvPr id="70" name="TextBox 69">
            <a:extLst>
              <a:ext uri="{FF2B5EF4-FFF2-40B4-BE49-F238E27FC236}">
                <a16:creationId xmlns:a16="http://schemas.microsoft.com/office/drawing/2014/main" id="{E8DE9938-D0BF-E34D-A8C5-51A5703B7EC2}"/>
              </a:ext>
            </a:extLst>
          </p:cNvPr>
          <p:cNvSpPr txBox="1"/>
          <p:nvPr/>
        </p:nvSpPr>
        <p:spPr>
          <a:xfrm>
            <a:off x="2550247" y="2193002"/>
            <a:ext cx="955711" cy="400110"/>
          </a:xfrm>
          <a:prstGeom prst="rect">
            <a:avLst/>
          </a:prstGeom>
          <a:noFill/>
        </p:spPr>
        <p:txBody>
          <a:bodyPr wrap="none" rtlCol="0">
            <a:spAutoFit/>
          </a:bodyPr>
          <a:lstStyle/>
          <a:p>
            <a:r>
              <a:rPr lang="en-AU" sz="2000" b="1" dirty="0"/>
              <a:t>HELP!</a:t>
            </a:r>
          </a:p>
        </p:txBody>
      </p:sp>
      <p:grpSp>
        <p:nvGrpSpPr>
          <p:cNvPr id="71" name="Group 70">
            <a:extLst>
              <a:ext uri="{FF2B5EF4-FFF2-40B4-BE49-F238E27FC236}">
                <a16:creationId xmlns:a16="http://schemas.microsoft.com/office/drawing/2014/main" id="{0D18F1C2-DEAD-AB43-AE63-E77424E8BFE1}"/>
              </a:ext>
            </a:extLst>
          </p:cNvPr>
          <p:cNvGrpSpPr/>
          <p:nvPr/>
        </p:nvGrpSpPr>
        <p:grpSpPr>
          <a:xfrm>
            <a:off x="5075310" y="1162778"/>
            <a:ext cx="4222030" cy="2643321"/>
            <a:chOff x="4427984" y="1323466"/>
            <a:chExt cx="4222030" cy="2643321"/>
          </a:xfrm>
        </p:grpSpPr>
        <p:sp>
          <p:nvSpPr>
            <p:cNvPr id="75" name="Rounded Rectangle 74">
              <a:extLst>
                <a:ext uri="{FF2B5EF4-FFF2-40B4-BE49-F238E27FC236}">
                  <a16:creationId xmlns:a16="http://schemas.microsoft.com/office/drawing/2014/main" id="{B1799EE2-B383-8E44-9EF2-15CF93C40495}"/>
                </a:ext>
              </a:extLst>
            </p:cNvPr>
            <p:cNvSpPr/>
            <p:nvPr/>
          </p:nvSpPr>
          <p:spPr>
            <a:xfrm>
              <a:off x="4427984" y="1329156"/>
              <a:ext cx="4222030" cy="258555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6" name="Picture 75">
              <a:extLst>
                <a:ext uri="{FF2B5EF4-FFF2-40B4-BE49-F238E27FC236}">
                  <a16:creationId xmlns:a16="http://schemas.microsoft.com/office/drawing/2014/main" id="{AC040318-C625-2341-94A6-843C3C6E83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2494" y="2452467"/>
              <a:ext cx="390306" cy="416009"/>
            </a:xfrm>
            <a:prstGeom prst="rect">
              <a:avLst/>
            </a:prstGeom>
          </p:spPr>
        </p:pic>
        <p:sp>
          <p:nvSpPr>
            <p:cNvPr id="77" name="TextBox 76">
              <a:extLst>
                <a:ext uri="{FF2B5EF4-FFF2-40B4-BE49-F238E27FC236}">
                  <a16:creationId xmlns:a16="http://schemas.microsoft.com/office/drawing/2014/main" id="{4260AD60-706B-A540-A4A3-6940E2362B96}"/>
                </a:ext>
              </a:extLst>
            </p:cNvPr>
            <p:cNvSpPr txBox="1"/>
            <p:nvPr/>
          </p:nvSpPr>
          <p:spPr>
            <a:xfrm>
              <a:off x="4576536" y="2070889"/>
              <a:ext cx="920445" cy="307777"/>
            </a:xfrm>
            <a:prstGeom prst="rect">
              <a:avLst/>
            </a:prstGeom>
            <a:noFill/>
          </p:spPr>
          <p:txBody>
            <a:bodyPr wrap="none" rtlCol="0">
              <a:spAutoFit/>
            </a:bodyPr>
            <a:lstStyle/>
            <a:p>
              <a:r>
                <a:rPr lang="en-AU" sz="1400" dirty="0"/>
                <a:t>Chamber</a:t>
              </a:r>
            </a:p>
          </p:txBody>
        </p:sp>
        <p:sp>
          <p:nvSpPr>
            <p:cNvPr id="78" name="TextBox 77">
              <a:extLst>
                <a:ext uri="{FF2B5EF4-FFF2-40B4-BE49-F238E27FC236}">
                  <a16:creationId xmlns:a16="http://schemas.microsoft.com/office/drawing/2014/main" id="{BEA8B23A-F190-FE4E-8D8F-A5DDD90571FD}"/>
                </a:ext>
              </a:extLst>
            </p:cNvPr>
            <p:cNvSpPr txBox="1"/>
            <p:nvPr/>
          </p:nvSpPr>
          <p:spPr>
            <a:xfrm>
              <a:off x="4589766" y="3183562"/>
              <a:ext cx="861133" cy="251055"/>
            </a:xfrm>
            <a:prstGeom prst="rect">
              <a:avLst/>
            </a:prstGeom>
            <a:noFill/>
          </p:spPr>
          <p:txBody>
            <a:bodyPr wrap="none" rtlCol="0">
              <a:spAutoFit/>
            </a:bodyPr>
            <a:lstStyle/>
            <a:p>
              <a:r>
                <a:rPr lang="en-AU" sz="1400" dirty="0"/>
                <a:t>Exporter</a:t>
              </a:r>
            </a:p>
          </p:txBody>
        </p:sp>
        <p:sp>
          <p:nvSpPr>
            <p:cNvPr id="79" name="TextBox 78">
              <a:extLst>
                <a:ext uri="{FF2B5EF4-FFF2-40B4-BE49-F238E27FC236}">
                  <a16:creationId xmlns:a16="http://schemas.microsoft.com/office/drawing/2014/main" id="{09EB9326-FE86-D241-BD60-37F5485C5A17}"/>
                </a:ext>
              </a:extLst>
            </p:cNvPr>
            <p:cNvSpPr txBox="1"/>
            <p:nvPr/>
          </p:nvSpPr>
          <p:spPr>
            <a:xfrm>
              <a:off x="6709864" y="3651374"/>
              <a:ext cx="849913" cy="251055"/>
            </a:xfrm>
            <a:prstGeom prst="rect">
              <a:avLst/>
            </a:prstGeom>
            <a:noFill/>
          </p:spPr>
          <p:txBody>
            <a:bodyPr wrap="none" rtlCol="0">
              <a:spAutoFit/>
            </a:bodyPr>
            <a:lstStyle/>
            <a:p>
              <a:r>
                <a:rPr lang="en-AU" sz="1400" dirty="0"/>
                <a:t>Importer</a:t>
              </a:r>
            </a:p>
          </p:txBody>
        </p:sp>
        <p:sp>
          <p:nvSpPr>
            <p:cNvPr id="80" name="TextBox 79">
              <a:extLst>
                <a:ext uri="{FF2B5EF4-FFF2-40B4-BE49-F238E27FC236}">
                  <a16:creationId xmlns:a16="http://schemas.microsoft.com/office/drawing/2014/main" id="{716AE468-240C-5F43-8555-266EB0989D13}"/>
                </a:ext>
              </a:extLst>
            </p:cNvPr>
            <p:cNvSpPr txBox="1"/>
            <p:nvPr/>
          </p:nvSpPr>
          <p:spPr>
            <a:xfrm>
              <a:off x="7725927" y="3171932"/>
              <a:ext cx="652743" cy="251055"/>
            </a:xfrm>
            <a:prstGeom prst="rect">
              <a:avLst/>
            </a:prstGeom>
            <a:noFill/>
          </p:spPr>
          <p:txBody>
            <a:bodyPr wrap="none" rtlCol="0">
              <a:spAutoFit/>
            </a:bodyPr>
            <a:lstStyle/>
            <a:p>
              <a:r>
                <a:rPr lang="en-AU" sz="1400" dirty="0"/>
                <a:t>Agent</a:t>
              </a:r>
            </a:p>
          </p:txBody>
        </p:sp>
        <p:sp>
          <p:nvSpPr>
            <p:cNvPr id="81" name="TextBox 80">
              <a:extLst>
                <a:ext uri="{FF2B5EF4-FFF2-40B4-BE49-F238E27FC236}">
                  <a16:creationId xmlns:a16="http://schemas.microsoft.com/office/drawing/2014/main" id="{95B0F7F2-EE04-2944-A045-40487CBC3076}"/>
                </a:ext>
              </a:extLst>
            </p:cNvPr>
            <p:cNvSpPr txBox="1"/>
            <p:nvPr/>
          </p:nvSpPr>
          <p:spPr>
            <a:xfrm>
              <a:off x="7700595" y="2133507"/>
              <a:ext cx="574196" cy="251055"/>
            </a:xfrm>
            <a:prstGeom prst="rect">
              <a:avLst/>
            </a:prstGeom>
            <a:noFill/>
          </p:spPr>
          <p:txBody>
            <a:bodyPr wrap="none" rtlCol="0">
              <a:spAutoFit/>
            </a:bodyPr>
            <a:lstStyle/>
            <a:p>
              <a:r>
                <a:rPr lang="en-AU" sz="1400" dirty="0"/>
                <a:t>GAC</a:t>
              </a:r>
            </a:p>
          </p:txBody>
        </p:sp>
        <p:sp>
          <p:nvSpPr>
            <p:cNvPr id="82" name="TextBox 81">
              <a:extLst>
                <a:ext uri="{FF2B5EF4-FFF2-40B4-BE49-F238E27FC236}">
                  <a16:creationId xmlns:a16="http://schemas.microsoft.com/office/drawing/2014/main" id="{6F1ABE0A-6ED7-6F40-A2DA-842CE91D6D21}"/>
                </a:ext>
              </a:extLst>
            </p:cNvPr>
            <p:cNvSpPr txBox="1"/>
            <p:nvPr/>
          </p:nvSpPr>
          <p:spPr>
            <a:xfrm>
              <a:off x="6226210" y="2150741"/>
              <a:ext cx="474553" cy="251055"/>
            </a:xfrm>
            <a:prstGeom prst="rect">
              <a:avLst/>
            </a:prstGeom>
            <a:noFill/>
          </p:spPr>
          <p:txBody>
            <a:bodyPr wrap="none" rtlCol="0">
              <a:spAutoFit/>
            </a:bodyPr>
            <a:lstStyle/>
            <a:p>
              <a:r>
                <a:rPr lang="en-AU" sz="1400" dirty="0"/>
                <a:t>H A</a:t>
              </a:r>
            </a:p>
          </p:txBody>
        </p:sp>
        <p:sp>
          <p:nvSpPr>
            <p:cNvPr id="91" name="TextBox 90">
              <a:extLst>
                <a:ext uri="{FF2B5EF4-FFF2-40B4-BE49-F238E27FC236}">
                  <a16:creationId xmlns:a16="http://schemas.microsoft.com/office/drawing/2014/main" id="{9C49B8CD-2E97-AD46-A5FE-B0C635581C4C}"/>
                </a:ext>
              </a:extLst>
            </p:cNvPr>
            <p:cNvSpPr txBox="1"/>
            <p:nvPr/>
          </p:nvSpPr>
          <p:spPr>
            <a:xfrm>
              <a:off x="5775898" y="2861161"/>
              <a:ext cx="1577676" cy="307777"/>
            </a:xfrm>
            <a:prstGeom prst="rect">
              <a:avLst/>
            </a:prstGeom>
            <a:noFill/>
          </p:spPr>
          <p:txBody>
            <a:bodyPr wrap="none" rtlCol="0">
              <a:spAutoFit/>
            </a:bodyPr>
            <a:lstStyle/>
            <a:p>
              <a:r>
                <a:rPr lang="en-AU" sz="1400" dirty="0"/>
                <a:t>Paper Certificate</a:t>
              </a:r>
            </a:p>
          </p:txBody>
        </p:sp>
        <p:sp>
          <p:nvSpPr>
            <p:cNvPr id="94" name="Up Arrow 93">
              <a:extLst>
                <a:ext uri="{FF2B5EF4-FFF2-40B4-BE49-F238E27FC236}">
                  <a16:creationId xmlns:a16="http://schemas.microsoft.com/office/drawing/2014/main" id="{3136E27D-2DC5-414D-8EFE-5EC48BFC6CBA}"/>
                </a:ext>
              </a:extLst>
            </p:cNvPr>
            <p:cNvSpPr/>
            <p:nvPr/>
          </p:nvSpPr>
          <p:spPr>
            <a:xfrm rot="10800000">
              <a:off x="4839977" y="2420232"/>
              <a:ext cx="318655" cy="339037"/>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Up Arrow 94">
              <a:extLst>
                <a:ext uri="{FF2B5EF4-FFF2-40B4-BE49-F238E27FC236}">
                  <a16:creationId xmlns:a16="http://schemas.microsoft.com/office/drawing/2014/main" id="{748E65EB-A9A7-D548-929C-8FDC076B2415}"/>
                </a:ext>
              </a:extLst>
            </p:cNvPr>
            <p:cNvSpPr/>
            <p:nvPr/>
          </p:nvSpPr>
          <p:spPr>
            <a:xfrm rot="4556694">
              <a:off x="7782801" y="3364317"/>
              <a:ext cx="259928" cy="415637"/>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Up Arrow 98">
              <a:extLst>
                <a:ext uri="{FF2B5EF4-FFF2-40B4-BE49-F238E27FC236}">
                  <a16:creationId xmlns:a16="http://schemas.microsoft.com/office/drawing/2014/main" id="{9D6DD594-E0E7-034D-AF6F-9E86A7DFEED5}"/>
                </a:ext>
              </a:extLst>
            </p:cNvPr>
            <p:cNvSpPr/>
            <p:nvPr/>
          </p:nvSpPr>
          <p:spPr>
            <a:xfrm>
              <a:off x="7923182" y="2445728"/>
              <a:ext cx="318655" cy="339037"/>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0" name="Picture 99">
              <a:extLst>
                <a:ext uri="{FF2B5EF4-FFF2-40B4-BE49-F238E27FC236}">
                  <a16:creationId xmlns:a16="http://schemas.microsoft.com/office/drawing/2014/main" id="{727A16EC-A9B3-094C-9A78-5346BBA9243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47138" y="1756847"/>
              <a:ext cx="379242" cy="326580"/>
            </a:xfrm>
            <a:prstGeom prst="rect">
              <a:avLst/>
            </a:prstGeom>
          </p:spPr>
        </p:pic>
        <p:pic>
          <p:nvPicPr>
            <p:cNvPr id="101" name="Picture 100">
              <a:extLst>
                <a:ext uri="{FF2B5EF4-FFF2-40B4-BE49-F238E27FC236}">
                  <a16:creationId xmlns:a16="http://schemas.microsoft.com/office/drawing/2014/main" id="{50A4E979-B58E-1949-A776-213E42B6A65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91374" y="2825160"/>
              <a:ext cx="415860" cy="343778"/>
            </a:xfrm>
            <a:prstGeom prst="rect">
              <a:avLst/>
            </a:prstGeom>
          </p:spPr>
        </p:pic>
        <p:pic>
          <p:nvPicPr>
            <p:cNvPr id="102" name="Picture 101">
              <a:extLst>
                <a:ext uri="{FF2B5EF4-FFF2-40B4-BE49-F238E27FC236}">
                  <a16:creationId xmlns:a16="http://schemas.microsoft.com/office/drawing/2014/main" id="{23E8AAE5-B499-534A-86E1-90C892884E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789814" y="3313416"/>
              <a:ext cx="671814" cy="404376"/>
            </a:xfrm>
            <a:prstGeom prst="rect">
              <a:avLst/>
            </a:prstGeom>
          </p:spPr>
        </p:pic>
        <p:pic>
          <p:nvPicPr>
            <p:cNvPr id="103" name="Picture 102">
              <a:extLst>
                <a:ext uri="{FF2B5EF4-FFF2-40B4-BE49-F238E27FC236}">
                  <a16:creationId xmlns:a16="http://schemas.microsoft.com/office/drawing/2014/main" id="{99CFE991-5489-8E47-8121-2D4231BCBA8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26017" y="2845931"/>
              <a:ext cx="512983" cy="359495"/>
            </a:xfrm>
            <a:prstGeom prst="rect">
              <a:avLst/>
            </a:prstGeom>
          </p:spPr>
        </p:pic>
        <p:pic>
          <p:nvPicPr>
            <p:cNvPr id="104" name="Picture 103">
              <a:extLst>
                <a:ext uri="{FF2B5EF4-FFF2-40B4-BE49-F238E27FC236}">
                  <a16:creationId xmlns:a16="http://schemas.microsoft.com/office/drawing/2014/main" id="{1BBB1E63-8FFB-EF46-9283-2D103354903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703106" y="1672639"/>
              <a:ext cx="635181" cy="435148"/>
            </a:xfrm>
            <a:prstGeom prst="rect">
              <a:avLst/>
            </a:prstGeom>
          </p:spPr>
        </p:pic>
        <p:pic>
          <p:nvPicPr>
            <p:cNvPr id="108" name="Picture 107">
              <a:extLst>
                <a:ext uri="{FF2B5EF4-FFF2-40B4-BE49-F238E27FC236}">
                  <a16:creationId xmlns:a16="http://schemas.microsoft.com/office/drawing/2014/main" id="{FE6A09FC-D8FD-3943-AAF0-95AA82FBFB3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5897" y="1704030"/>
              <a:ext cx="635181" cy="435148"/>
            </a:xfrm>
            <a:prstGeom prst="rect">
              <a:avLst/>
            </a:prstGeom>
          </p:spPr>
        </p:pic>
        <p:sp>
          <p:nvSpPr>
            <p:cNvPr id="110" name="Up Arrow 109">
              <a:extLst>
                <a:ext uri="{FF2B5EF4-FFF2-40B4-BE49-F238E27FC236}">
                  <a16:creationId xmlns:a16="http://schemas.microsoft.com/office/drawing/2014/main" id="{356262DD-0AA3-E942-8F4F-E726D41D843E}"/>
                </a:ext>
              </a:extLst>
            </p:cNvPr>
            <p:cNvSpPr/>
            <p:nvPr/>
          </p:nvSpPr>
          <p:spPr>
            <a:xfrm rot="6229922">
              <a:off x="5086704" y="3380058"/>
              <a:ext cx="259928" cy="415637"/>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1" name="TextBox 110">
              <a:extLst>
                <a:ext uri="{FF2B5EF4-FFF2-40B4-BE49-F238E27FC236}">
                  <a16:creationId xmlns:a16="http://schemas.microsoft.com/office/drawing/2014/main" id="{A0387067-F18A-E141-9FE2-1414E449ED19}"/>
                </a:ext>
              </a:extLst>
            </p:cNvPr>
            <p:cNvSpPr txBox="1"/>
            <p:nvPr/>
          </p:nvSpPr>
          <p:spPr>
            <a:xfrm>
              <a:off x="5332407" y="1323466"/>
              <a:ext cx="2262158" cy="369332"/>
            </a:xfrm>
            <a:prstGeom prst="rect">
              <a:avLst/>
            </a:prstGeom>
            <a:noFill/>
          </p:spPr>
          <p:txBody>
            <a:bodyPr wrap="none" rtlCol="0">
              <a:spAutoFit/>
            </a:bodyPr>
            <a:lstStyle/>
            <a:p>
              <a:r>
                <a:rPr lang="en-AU" b="1" dirty="0"/>
                <a:t>The Paper Process</a:t>
              </a:r>
            </a:p>
          </p:txBody>
        </p:sp>
        <p:pic>
          <p:nvPicPr>
            <p:cNvPr id="112" name="Picture 111">
              <a:extLst>
                <a:ext uri="{FF2B5EF4-FFF2-40B4-BE49-F238E27FC236}">
                  <a16:creationId xmlns:a16="http://schemas.microsoft.com/office/drawing/2014/main" id="{D17AA73C-16EA-054B-A21C-7D87AC65A74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575675" y="3316150"/>
              <a:ext cx="512983" cy="359495"/>
            </a:xfrm>
            <a:prstGeom prst="rect">
              <a:avLst/>
            </a:prstGeom>
          </p:spPr>
        </p:pic>
        <p:sp>
          <p:nvSpPr>
            <p:cNvPr id="113" name="TextBox 112">
              <a:extLst>
                <a:ext uri="{FF2B5EF4-FFF2-40B4-BE49-F238E27FC236}">
                  <a16:creationId xmlns:a16="http://schemas.microsoft.com/office/drawing/2014/main" id="{56A20750-1587-AF49-ABFE-52AB95CE736F}"/>
                </a:ext>
              </a:extLst>
            </p:cNvPr>
            <p:cNvSpPr txBox="1"/>
            <p:nvPr/>
          </p:nvSpPr>
          <p:spPr>
            <a:xfrm>
              <a:off x="5291912" y="3659010"/>
              <a:ext cx="998991" cy="307777"/>
            </a:xfrm>
            <a:prstGeom prst="rect">
              <a:avLst/>
            </a:prstGeom>
            <a:noFill/>
          </p:spPr>
          <p:txBody>
            <a:bodyPr wrap="none" rtlCol="0">
              <a:spAutoFit/>
            </a:bodyPr>
            <a:lstStyle/>
            <a:p>
              <a:r>
                <a:rPr lang="en-AU" sz="1400" dirty="0"/>
                <a:t>Forwarder</a:t>
              </a:r>
            </a:p>
          </p:txBody>
        </p:sp>
        <p:sp>
          <p:nvSpPr>
            <p:cNvPr id="115" name="Up Arrow 114">
              <a:extLst>
                <a:ext uri="{FF2B5EF4-FFF2-40B4-BE49-F238E27FC236}">
                  <a16:creationId xmlns:a16="http://schemas.microsoft.com/office/drawing/2014/main" id="{F52522D2-282E-4447-814F-70C71A267D94}"/>
                </a:ext>
              </a:extLst>
            </p:cNvPr>
            <p:cNvSpPr/>
            <p:nvPr/>
          </p:nvSpPr>
          <p:spPr>
            <a:xfrm rot="5400000">
              <a:off x="6387683" y="3473002"/>
              <a:ext cx="259928" cy="415637"/>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18" name="Rounded Rectangular Callout 117">
            <a:extLst>
              <a:ext uri="{FF2B5EF4-FFF2-40B4-BE49-F238E27FC236}">
                <a16:creationId xmlns:a16="http://schemas.microsoft.com/office/drawing/2014/main" id="{B32BD9A2-BBCF-424F-BC36-6BC6483BA205}"/>
              </a:ext>
            </a:extLst>
          </p:cNvPr>
          <p:cNvSpPr/>
          <p:nvPr/>
        </p:nvSpPr>
        <p:spPr>
          <a:xfrm>
            <a:off x="2472541" y="2055897"/>
            <a:ext cx="2078361" cy="1777479"/>
          </a:xfrm>
          <a:prstGeom prst="wedgeRoundRectCallout">
            <a:avLst>
              <a:gd name="adj1" fmla="val 86244"/>
              <a:gd name="adj2" fmla="val -3872"/>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a:extLst>
              <a:ext uri="{FF2B5EF4-FFF2-40B4-BE49-F238E27FC236}">
                <a16:creationId xmlns:a16="http://schemas.microsoft.com/office/drawing/2014/main" id="{EAC6D640-78DF-D846-8F54-AE491404FA70}"/>
              </a:ext>
            </a:extLst>
          </p:cNvPr>
          <p:cNvSpPr/>
          <p:nvPr/>
        </p:nvSpPr>
        <p:spPr>
          <a:xfrm>
            <a:off x="2461694" y="5010076"/>
            <a:ext cx="1961193" cy="157704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2" name="TextBox 121">
            <a:extLst>
              <a:ext uri="{FF2B5EF4-FFF2-40B4-BE49-F238E27FC236}">
                <a16:creationId xmlns:a16="http://schemas.microsoft.com/office/drawing/2014/main" id="{E37E9D35-7889-4D4B-9D3A-ED83751A558E}"/>
              </a:ext>
            </a:extLst>
          </p:cNvPr>
          <p:cNvSpPr txBox="1"/>
          <p:nvPr/>
        </p:nvSpPr>
        <p:spPr>
          <a:xfrm>
            <a:off x="2517368" y="4984644"/>
            <a:ext cx="869149" cy="400110"/>
          </a:xfrm>
          <a:prstGeom prst="rect">
            <a:avLst/>
          </a:prstGeom>
          <a:noFill/>
        </p:spPr>
        <p:txBody>
          <a:bodyPr wrap="none" rtlCol="0">
            <a:spAutoFit/>
          </a:bodyPr>
          <a:lstStyle/>
          <a:p>
            <a:r>
              <a:rPr lang="en-AU" sz="2000" b="1" dirty="0"/>
              <a:t>Easy!</a:t>
            </a:r>
          </a:p>
        </p:txBody>
      </p:sp>
      <p:sp>
        <p:nvSpPr>
          <p:cNvPr id="123" name="Rounded Rectangle 122">
            <a:extLst>
              <a:ext uri="{FF2B5EF4-FFF2-40B4-BE49-F238E27FC236}">
                <a16:creationId xmlns:a16="http://schemas.microsoft.com/office/drawing/2014/main" id="{51404909-CCF1-A844-9951-0D1DF16F13AC}"/>
              </a:ext>
            </a:extLst>
          </p:cNvPr>
          <p:cNvSpPr/>
          <p:nvPr/>
        </p:nvSpPr>
        <p:spPr>
          <a:xfrm>
            <a:off x="5191587" y="4091978"/>
            <a:ext cx="4222030" cy="258555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4" name="Picture 123">
            <a:extLst>
              <a:ext uri="{FF2B5EF4-FFF2-40B4-BE49-F238E27FC236}">
                <a16:creationId xmlns:a16="http://schemas.microsoft.com/office/drawing/2014/main" id="{5828F74C-25BA-0D49-B005-1362EC2CA26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81363" y="5290910"/>
            <a:ext cx="390306" cy="416009"/>
          </a:xfrm>
          <a:prstGeom prst="rect">
            <a:avLst/>
          </a:prstGeom>
        </p:spPr>
      </p:pic>
      <p:sp>
        <p:nvSpPr>
          <p:cNvPr id="125" name="TextBox 124">
            <a:extLst>
              <a:ext uri="{FF2B5EF4-FFF2-40B4-BE49-F238E27FC236}">
                <a16:creationId xmlns:a16="http://schemas.microsoft.com/office/drawing/2014/main" id="{4B7B597C-1787-1240-8B77-C839EB054A74}"/>
              </a:ext>
            </a:extLst>
          </p:cNvPr>
          <p:cNvSpPr txBox="1"/>
          <p:nvPr/>
        </p:nvSpPr>
        <p:spPr>
          <a:xfrm>
            <a:off x="5435405" y="4909332"/>
            <a:ext cx="920445" cy="307777"/>
          </a:xfrm>
          <a:prstGeom prst="rect">
            <a:avLst/>
          </a:prstGeom>
          <a:noFill/>
        </p:spPr>
        <p:txBody>
          <a:bodyPr wrap="none" rtlCol="0">
            <a:spAutoFit/>
          </a:bodyPr>
          <a:lstStyle/>
          <a:p>
            <a:r>
              <a:rPr lang="en-AU" sz="1400" dirty="0"/>
              <a:t>Chamber</a:t>
            </a:r>
          </a:p>
        </p:txBody>
      </p:sp>
      <p:sp>
        <p:nvSpPr>
          <p:cNvPr id="126" name="TextBox 125">
            <a:extLst>
              <a:ext uri="{FF2B5EF4-FFF2-40B4-BE49-F238E27FC236}">
                <a16:creationId xmlns:a16="http://schemas.microsoft.com/office/drawing/2014/main" id="{CB0BBED5-CF76-9343-A95F-475B50C540C8}"/>
              </a:ext>
            </a:extLst>
          </p:cNvPr>
          <p:cNvSpPr txBox="1"/>
          <p:nvPr/>
        </p:nvSpPr>
        <p:spPr>
          <a:xfrm>
            <a:off x="5448635" y="6022005"/>
            <a:ext cx="861133" cy="251055"/>
          </a:xfrm>
          <a:prstGeom prst="rect">
            <a:avLst/>
          </a:prstGeom>
          <a:noFill/>
        </p:spPr>
        <p:txBody>
          <a:bodyPr wrap="none" rtlCol="0">
            <a:spAutoFit/>
          </a:bodyPr>
          <a:lstStyle/>
          <a:p>
            <a:r>
              <a:rPr lang="en-AU" sz="1400" dirty="0"/>
              <a:t>Exporter</a:t>
            </a:r>
          </a:p>
        </p:txBody>
      </p:sp>
      <p:sp>
        <p:nvSpPr>
          <p:cNvPr id="127" name="TextBox 126">
            <a:extLst>
              <a:ext uri="{FF2B5EF4-FFF2-40B4-BE49-F238E27FC236}">
                <a16:creationId xmlns:a16="http://schemas.microsoft.com/office/drawing/2014/main" id="{B3CB2E54-4280-F548-8396-74FD7AF85116}"/>
              </a:ext>
            </a:extLst>
          </p:cNvPr>
          <p:cNvSpPr txBox="1"/>
          <p:nvPr/>
        </p:nvSpPr>
        <p:spPr>
          <a:xfrm>
            <a:off x="7568733" y="6489817"/>
            <a:ext cx="849913" cy="251055"/>
          </a:xfrm>
          <a:prstGeom prst="rect">
            <a:avLst/>
          </a:prstGeom>
          <a:noFill/>
        </p:spPr>
        <p:txBody>
          <a:bodyPr wrap="none" rtlCol="0">
            <a:spAutoFit/>
          </a:bodyPr>
          <a:lstStyle/>
          <a:p>
            <a:r>
              <a:rPr lang="en-AU" sz="1400" dirty="0"/>
              <a:t>Importer</a:t>
            </a:r>
          </a:p>
        </p:txBody>
      </p:sp>
      <p:sp>
        <p:nvSpPr>
          <p:cNvPr id="128" name="TextBox 127">
            <a:extLst>
              <a:ext uri="{FF2B5EF4-FFF2-40B4-BE49-F238E27FC236}">
                <a16:creationId xmlns:a16="http://schemas.microsoft.com/office/drawing/2014/main" id="{FFE3DBB2-412E-234D-8555-42DFD2FA843D}"/>
              </a:ext>
            </a:extLst>
          </p:cNvPr>
          <p:cNvSpPr txBox="1"/>
          <p:nvPr/>
        </p:nvSpPr>
        <p:spPr>
          <a:xfrm>
            <a:off x="8584796" y="6010375"/>
            <a:ext cx="652743" cy="251055"/>
          </a:xfrm>
          <a:prstGeom prst="rect">
            <a:avLst/>
          </a:prstGeom>
          <a:noFill/>
        </p:spPr>
        <p:txBody>
          <a:bodyPr wrap="none" rtlCol="0">
            <a:spAutoFit/>
          </a:bodyPr>
          <a:lstStyle/>
          <a:p>
            <a:r>
              <a:rPr lang="en-AU" sz="1400" dirty="0"/>
              <a:t>Agent</a:t>
            </a:r>
          </a:p>
        </p:txBody>
      </p:sp>
      <p:sp>
        <p:nvSpPr>
          <p:cNvPr id="129" name="TextBox 128">
            <a:extLst>
              <a:ext uri="{FF2B5EF4-FFF2-40B4-BE49-F238E27FC236}">
                <a16:creationId xmlns:a16="http://schemas.microsoft.com/office/drawing/2014/main" id="{7A508C51-8BF2-0C43-AE53-26B0F645C941}"/>
              </a:ext>
            </a:extLst>
          </p:cNvPr>
          <p:cNvSpPr txBox="1"/>
          <p:nvPr/>
        </p:nvSpPr>
        <p:spPr>
          <a:xfrm>
            <a:off x="8559464" y="4971950"/>
            <a:ext cx="574196" cy="251055"/>
          </a:xfrm>
          <a:prstGeom prst="rect">
            <a:avLst/>
          </a:prstGeom>
          <a:noFill/>
        </p:spPr>
        <p:txBody>
          <a:bodyPr wrap="none" rtlCol="0">
            <a:spAutoFit/>
          </a:bodyPr>
          <a:lstStyle/>
          <a:p>
            <a:r>
              <a:rPr lang="en-AU" sz="1400" dirty="0"/>
              <a:t>GAC</a:t>
            </a:r>
          </a:p>
        </p:txBody>
      </p:sp>
      <p:sp>
        <p:nvSpPr>
          <p:cNvPr id="130" name="TextBox 129">
            <a:extLst>
              <a:ext uri="{FF2B5EF4-FFF2-40B4-BE49-F238E27FC236}">
                <a16:creationId xmlns:a16="http://schemas.microsoft.com/office/drawing/2014/main" id="{7A4A7688-E4DF-AA43-909A-D3F312B96DD5}"/>
              </a:ext>
            </a:extLst>
          </p:cNvPr>
          <p:cNvSpPr txBox="1"/>
          <p:nvPr/>
        </p:nvSpPr>
        <p:spPr>
          <a:xfrm>
            <a:off x="7085079" y="4989184"/>
            <a:ext cx="474553" cy="251055"/>
          </a:xfrm>
          <a:prstGeom prst="rect">
            <a:avLst/>
          </a:prstGeom>
          <a:noFill/>
        </p:spPr>
        <p:txBody>
          <a:bodyPr wrap="none" rtlCol="0">
            <a:spAutoFit/>
          </a:bodyPr>
          <a:lstStyle/>
          <a:p>
            <a:r>
              <a:rPr lang="en-AU" sz="1400" dirty="0"/>
              <a:t>H A</a:t>
            </a:r>
          </a:p>
        </p:txBody>
      </p:sp>
      <p:sp>
        <p:nvSpPr>
          <p:cNvPr id="131" name="TextBox 130">
            <a:extLst>
              <a:ext uri="{FF2B5EF4-FFF2-40B4-BE49-F238E27FC236}">
                <a16:creationId xmlns:a16="http://schemas.microsoft.com/office/drawing/2014/main" id="{828C4F5B-C476-AC40-87A3-66FDCA1DED93}"/>
              </a:ext>
            </a:extLst>
          </p:cNvPr>
          <p:cNvSpPr txBox="1"/>
          <p:nvPr/>
        </p:nvSpPr>
        <p:spPr>
          <a:xfrm>
            <a:off x="6634767" y="5699604"/>
            <a:ext cx="1539204" cy="307777"/>
          </a:xfrm>
          <a:prstGeom prst="rect">
            <a:avLst/>
          </a:prstGeom>
          <a:noFill/>
        </p:spPr>
        <p:txBody>
          <a:bodyPr wrap="none" rtlCol="0">
            <a:spAutoFit/>
          </a:bodyPr>
          <a:lstStyle/>
          <a:p>
            <a:r>
              <a:rPr lang="en-AU" sz="1400" dirty="0"/>
              <a:t>Digital Certificate</a:t>
            </a:r>
          </a:p>
        </p:txBody>
      </p:sp>
      <p:pic>
        <p:nvPicPr>
          <p:cNvPr id="132" name="Picture 131">
            <a:extLst>
              <a:ext uri="{FF2B5EF4-FFF2-40B4-BE49-F238E27FC236}">
                <a16:creationId xmlns:a16="http://schemas.microsoft.com/office/drawing/2014/main" id="{F05581B4-EB41-0444-9CEF-DD68BBEF90C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06007" y="4595290"/>
            <a:ext cx="379242" cy="326580"/>
          </a:xfrm>
          <a:prstGeom prst="rect">
            <a:avLst/>
          </a:prstGeom>
        </p:spPr>
      </p:pic>
      <p:pic>
        <p:nvPicPr>
          <p:cNvPr id="133" name="Picture 132">
            <a:extLst>
              <a:ext uri="{FF2B5EF4-FFF2-40B4-BE49-F238E27FC236}">
                <a16:creationId xmlns:a16="http://schemas.microsoft.com/office/drawing/2014/main" id="{E59BB1B8-A956-E64A-9504-D792004299A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50243" y="5663603"/>
            <a:ext cx="415860" cy="343778"/>
          </a:xfrm>
          <a:prstGeom prst="rect">
            <a:avLst/>
          </a:prstGeom>
        </p:spPr>
      </p:pic>
      <p:pic>
        <p:nvPicPr>
          <p:cNvPr id="134" name="Picture 133">
            <a:extLst>
              <a:ext uri="{FF2B5EF4-FFF2-40B4-BE49-F238E27FC236}">
                <a16:creationId xmlns:a16="http://schemas.microsoft.com/office/drawing/2014/main" id="{76D318AE-451B-2C46-A6EC-95BFD4C87B4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48683" y="6151859"/>
            <a:ext cx="671814" cy="404376"/>
          </a:xfrm>
          <a:prstGeom prst="rect">
            <a:avLst/>
          </a:prstGeom>
        </p:spPr>
      </p:pic>
      <p:pic>
        <p:nvPicPr>
          <p:cNvPr id="135" name="Picture 134">
            <a:extLst>
              <a:ext uri="{FF2B5EF4-FFF2-40B4-BE49-F238E27FC236}">
                <a16:creationId xmlns:a16="http://schemas.microsoft.com/office/drawing/2014/main" id="{2E5CB7ED-E821-1145-ABDB-6CD5F951C39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84886" y="5684374"/>
            <a:ext cx="512983" cy="359495"/>
          </a:xfrm>
          <a:prstGeom prst="rect">
            <a:avLst/>
          </a:prstGeom>
        </p:spPr>
      </p:pic>
      <p:pic>
        <p:nvPicPr>
          <p:cNvPr id="136" name="Picture 135">
            <a:extLst>
              <a:ext uri="{FF2B5EF4-FFF2-40B4-BE49-F238E27FC236}">
                <a16:creationId xmlns:a16="http://schemas.microsoft.com/office/drawing/2014/main" id="{3349BB3A-E7AB-BE42-8551-B7DCB1CFCBC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561975" y="4511082"/>
            <a:ext cx="635181" cy="435148"/>
          </a:xfrm>
          <a:prstGeom prst="rect">
            <a:avLst/>
          </a:prstGeom>
        </p:spPr>
      </p:pic>
      <p:pic>
        <p:nvPicPr>
          <p:cNvPr id="137" name="Picture 136">
            <a:extLst>
              <a:ext uri="{FF2B5EF4-FFF2-40B4-BE49-F238E27FC236}">
                <a16:creationId xmlns:a16="http://schemas.microsoft.com/office/drawing/2014/main" id="{15135181-C942-C440-A137-112BFE6D970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004766" y="4542473"/>
            <a:ext cx="635181" cy="435148"/>
          </a:xfrm>
          <a:prstGeom prst="rect">
            <a:avLst/>
          </a:prstGeom>
        </p:spPr>
      </p:pic>
      <p:sp>
        <p:nvSpPr>
          <p:cNvPr id="138" name="TextBox 137">
            <a:extLst>
              <a:ext uri="{FF2B5EF4-FFF2-40B4-BE49-F238E27FC236}">
                <a16:creationId xmlns:a16="http://schemas.microsoft.com/office/drawing/2014/main" id="{C737C564-2407-7B4E-B789-D7C39C1DCB94}"/>
              </a:ext>
            </a:extLst>
          </p:cNvPr>
          <p:cNvSpPr txBox="1"/>
          <p:nvPr/>
        </p:nvSpPr>
        <p:spPr>
          <a:xfrm>
            <a:off x="6191276" y="4161909"/>
            <a:ext cx="2326278" cy="369332"/>
          </a:xfrm>
          <a:prstGeom prst="rect">
            <a:avLst/>
          </a:prstGeom>
          <a:noFill/>
        </p:spPr>
        <p:txBody>
          <a:bodyPr wrap="none" rtlCol="0">
            <a:spAutoFit/>
          </a:bodyPr>
          <a:lstStyle/>
          <a:p>
            <a:r>
              <a:rPr lang="en-AU" b="1" dirty="0"/>
              <a:t>The Digital Process</a:t>
            </a:r>
          </a:p>
        </p:txBody>
      </p:sp>
      <p:pic>
        <p:nvPicPr>
          <p:cNvPr id="139" name="Picture 138">
            <a:extLst>
              <a:ext uri="{FF2B5EF4-FFF2-40B4-BE49-F238E27FC236}">
                <a16:creationId xmlns:a16="http://schemas.microsoft.com/office/drawing/2014/main" id="{4C0BDC79-4918-2C4C-857E-13DA744C28F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434544" y="6154593"/>
            <a:ext cx="512983" cy="359495"/>
          </a:xfrm>
          <a:prstGeom prst="rect">
            <a:avLst/>
          </a:prstGeom>
        </p:spPr>
      </p:pic>
      <p:sp>
        <p:nvSpPr>
          <p:cNvPr id="140" name="TextBox 139">
            <a:extLst>
              <a:ext uri="{FF2B5EF4-FFF2-40B4-BE49-F238E27FC236}">
                <a16:creationId xmlns:a16="http://schemas.microsoft.com/office/drawing/2014/main" id="{408227AD-C02D-5A4E-999F-F291019B49F7}"/>
              </a:ext>
            </a:extLst>
          </p:cNvPr>
          <p:cNvSpPr txBox="1"/>
          <p:nvPr/>
        </p:nvSpPr>
        <p:spPr>
          <a:xfrm>
            <a:off x="6150781" y="6497453"/>
            <a:ext cx="998991" cy="307777"/>
          </a:xfrm>
          <a:prstGeom prst="rect">
            <a:avLst/>
          </a:prstGeom>
          <a:noFill/>
        </p:spPr>
        <p:txBody>
          <a:bodyPr wrap="none" rtlCol="0">
            <a:spAutoFit/>
          </a:bodyPr>
          <a:lstStyle/>
          <a:p>
            <a:r>
              <a:rPr lang="en-AU" sz="1400" dirty="0"/>
              <a:t>Forwarder</a:t>
            </a:r>
          </a:p>
        </p:txBody>
      </p:sp>
      <p:pic>
        <p:nvPicPr>
          <p:cNvPr id="143" name="Picture 142">
            <a:extLst>
              <a:ext uri="{FF2B5EF4-FFF2-40B4-BE49-F238E27FC236}">
                <a16:creationId xmlns:a16="http://schemas.microsoft.com/office/drawing/2014/main" id="{5B0061F5-A78C-A14A-8FFA-D73A07ABAD59}"/>
              </a:ext>
            </a:extLst>
          </p:cNvPr>
          <p:cNvPicPr>
            <a:picLocks noChangeAspect="1"/>
          </p:cNvPicPr>
          <p:nvPr/>
        </p:nvPicPr>
        <p:blipFill>
          <a:blip r:embed="rId9"/>
          <a:stretch>
            <a:fillRect/>
          </a:stretch>
        </p:blipFill>
        <p:spPr>
          <a:xfrm>
            <a:off x="2895949" y="5389195"/>
            <a:ext cx="1274192" cy="949852"/>
          </a:xfrm>
          <a:prstGeom prst="rect">
            <a:avLst/>
          </a:prstGeom>
        </p:spPr>
      </p:pic>
      <p:sp>
        <p:nvSpPr>
          <p:cNvPr id="144" name="Up Arrow 143">
            <a:extLst>
              <a:ext uri="{FF2B5EF4-FFF2-40B4-BE49-F238E27FC236}">
                <a16:creationId xmlns:a16="http://schemas.microsoft.com/office/drawing/2014/main" id="{A0727F88-0062-5C49-A508-001F22095CE9}"/>
              </a:ext>
            </a:extLst>
          </p:cNvPr>
          <p:cNvSpPr/>
          <p:nvPr/>
        </p:nvSpPr>
        <p:spPr>
          <a:xfrm rot="5400000">
            <a:off x="6444735" y="4604359"/>
            <a:ext cx="318655" cy="339037"/>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Up Arrow 144">
            <a:extLst>
              <a:ext uri="{FF2B5EF4-FFF2-40B4-BE49-F238E27FC236}">
                <a16:creationId xmlns:a16="http://schemas.microsoft.com/office/drawing/2014/main" id="{490860C7-21F4-7344-86B6-2A9EE2130E5B}"/>
              </a:ext>
            </a:extLst>
          </p:cNvPr>
          <p:cNvSpPr/>
          <p:nvPr/>
        </p:nvSpPr>
        <p:spPr>
          <a:xfrm rot="5400000">
            <a:off x="7938919" y="4627249"/>
            <a:ext cx="318655" cy="339037"/>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Rounded Rectangular Callout 145">
            <a:extLst>
              <a:ext uri="{FF2B5EF4-FFF2-40B4-BE49-F238E27FC236}">
                <a16:creationId xmlns:a16="http://schemas.microsoft.com/office/drawing/2014/main" id="{762416E9-F074-0B46-AB2A-58622911D7BA}"/>
              </a:ext>
            </a:extLst>
          </p:cNvPr>
          <p:cNvSpPr/>
          <p:nvPr/>
        </p:nvSpPr>
        <p:spPr>
          <a:xfrm>
            <a:off x="2507779" y="4989183"/>
            <a:ext cx="1915108" cy="1575333"/>
          </a:xfrm>
          <a:prstGeom prst="wedgeRoundRectCallout">
            <a:avLst>
              <a:gd name="adj1" fmla="val 103806"/>
              <a:gd name="adj2" fmla="val 7205"/>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E5418E99-8752-394D-85B6-F241D54E670A}"/>
              </a:ext>
            </a:extLst>
          </p:cNvPr>
          <p:cNvSpPr/>
          <p:nvPr/>
        </p:nvSpPr>
        <p:spPr>
          <a:xfrm>
            <a:off x="1187866" y="4088351"/>
            <a:ext cx="3724519" cy="678071"/>
          </a:xfrm>
          <a:prstGeom prst="rect">
            <a:avLst/>
          </a:prstGeom>
        </p:spPr>
        <p:txBody>
          <a:bodyPr wrap="square">
            <a:spAutoFit/>
          </a:bodyPr>
          <a:lstStyle/>
          <a:p>
            <a:pPr>
              <a:lnSpc>
                <a:spcPct val="110000"/>
              </a:lnSpc>
              <a:spcBef>
                <a:spcPts val="600"/>
              </a:spcBef>
              <a:spcAft>
                <a:spcPts val="600"/>
              </a:spcAft>
            </a:pPr>
            <a:r>
              <a:rPr lang="en-AU" dirty="0">
                <a:solidFill>
                  <a:srgbClr val="000000"/>
                </a:solidFill>
                <a:latin typeface="Arial" charset="0"/>
                <a:ea typeface="Arial" charset="0"/>
                <a:cs typeface="Times New Roman" charset="0"/>
              </a:rPr>
              <a:t>Trusted digital exchange with real time verification by all parties</a:t>
            </a:r>
            <a:endParaRPr lang="en-US" dirty="0">
              <a:solidFill>
                <a:srgbClr val="000000"/>
              </a:solidFill>
              <a:latin typeface="Arial" charset="0"/>
              <a:ea typeface="Arial" charset="0"/>
              <a:cs typeface="Times New Roman" charset="0"/>
            </a:endParaRPr>
          </a:p>
        </p:txBody>
      </p:sp>
      <p:sp>
        <p:nvSpPr>
          <p:cNvPr id="148" name="Title 4">
            <a:extLst>
              <a:ext uri="{FF2B5EF4-FFF2-40B4-BE49-F238E27FC236}">
                <a16:creationId xmlns:a16="http://schemas.microsoft.com/office/drawing/2014/main" id="{3C6BD38B-FB0D-0747-BDD5-1310AD2FF2DE}"/>
              </a:ext>
            </a:extLst>
          </p:cNvPr>
          <p:cNvSpPr txBox="1">
            <a:spLocks/>
          </p:cNvSpPr>
          <p:nvPr/>
        </p:nvSpPr>
        <p:spPr>
          <a:xfrm>
            <a:off x="1190609" y="2634374"/>
            <a:ext cx="1555683" cy="620524"/>
          </a:xfrm>
          <a:prstGeom prst="rect">
            <a:avLst/>
          </a:prstGeom>
        </p:spPr>
        <p:txBody>
          <a:bodyPr>
            <a:normAutofit/>
          </a:bodyPr>
          <a:lstStyle>
            <a:lvl1pPr algn="r" defTabSz="914400" rtl="0" eaLnBrk="1" latinLnBrk="0" hangingPunct="1">
              <a:lnSpc>
                <a:spcPct val="90000"/>
              </a:lnSpc>
              <a:spcBef>
                <a:spcPct val="0"/>
              </a:spcBef>
              <a:buNone/>
              <a:defRPr sz="3200" kern="1200">
                <a:solidFill>
                  <a:schemeClr val="tx1"/>
                </a:solidFill>
                <a:latin typeface="Arial Black" panose="020B0A04020102020204" pitchFamily="34" charset="0"/>
                <a:ea typeface="+mj-ea"/>
                <a:cs typeface="+mj-cs"/>
              </a:defRPr>
            </a:lvl1pPr>
          </a:lstStyle>
          <a:p>
            <a:pPr algn="l"/>
            <a:r>
              <a:rPr lang="en-AU" dirty="0">
                <a:solidFill>
                  <a:srgbClr val="3392E7"/>
                </a:solidFill>
                <a:latin typeface="Arial" panose="020B0604020202020204" pitchFamily="34" charset="0"/>
                <a:cs typeface="Arial" panose="020B0604020202020204" pitchFamily="34" charset="0"/>
              </a:rPr>
              <a:t>From</a:t>
            </a:r>
          </a:p>
        </p:txBody>
      </p:sp>
      <p:sp>
        <p:nvSpPr>
          <p:cNvPr id="149" name="Title 4">
            <a:extLst>
              <a:ext uri="{FF2B5EF4-FFF2-40B4-BE49-F238E27FC236}">
                <a16:creationId xmlns:a16="http://schemas.microsoft.com/office/drawing/2014/main" id="{F8DF3049-5D3F-4748-8E7E-23E1928594B1}"/>
              </a:ext>
            </a:extLst>
          </p:cNvPr>
          <p:cNvSpPr txBox="1">
            <a:spLocks/>
          </p:cNvSpPr>
          <p:nvPr/>
        </p:nvSpPr>
        <p:spPr>
          <a:xfrm>
            <a:off x="1190609" y="5217109"/>
            <a:ext cx="1555683" cy="620524"/>
          </a:xfrm>
          <a:prstGeom prst="rect">
            <a:avLst/>
          </a:prstGeom>
        </p:spPr>
        <p:txBody>
          <a:bodyPr>
            <a:normAutofit/>
          </a:bodyPr>
          <a:lstStyle>
            <a:lvl1pPr algn="r" defTabSz="914400" rtl="0" eaLnBrk="1" latinLnBrk="0" hangingPunct="1">
              <a:lnSpc>
                <a:spcPct val="90000"/>
              </a:lnSpc>
              <a:spcBef>
                <a:spcPct val="0"/>
              </a:spcBef>
              <a:buNone/>
              <a:defRPr sz="3200" kern="1200">
                <a:solidFill>
                  <a:schemeClr val="tx1"/>
                </a:solidFill>
                <a:latin typeface="Arial Black" panose="020B0A04020102020204" pitchFamily="34" charset="0"/>
                <a:ea typeface="+mj-ea"/>
                <a:cs typeface="+mj-cs"/>
              </a:defRPr>
            </a:lvl1pPr>
          </a:lstStyle>
          <a:p>
            <a:pPr algn="l"/>
            <a:r>
              <a:rPr lang="en-AU" dirty="0">
                <a:solidFill>
                  <a:srgbClr val="3392E7"/>
                </a:solidFill>
                <a:latin typeface="Arial" panose="020B0604020202020204" pitchFamily="34" charset="0"/>
                <a:cs typeface="Arial" panose="020B0604020202020204" pitchFamily="34" charset="0"/>
              </a:rPr>
              <a:t>To</a:t>
            </a:r>
          </a:p>
        </p:txBody>
      </p:sp>
      <p:sp>
        <p:nvSpPr>
          <p:cNvPr id="150" name="Up Arrow 149">
            <a:extLst>
              <a:ext uri="{FF2B5EF4-FFF2-40B4-BE49-F238E27FC236}">
                <a16:creationId xmlns:a16="http://schemas.microsoft.com/office/drawing/2014/main" id="{91D393F4-8D92-5D40-8E7D-30A2F2344DEC}"/>
              </a:ext>
            </a:extLst>
          </p:cNvPr>
          <p:cNvSpPr/>
          <p:nvPr/>
        </p:nvSpPr>
        <p:spPr>
          <a:xfrm rot="13919552">
            <a:off x="6528190" y="5485812"/>
            <a:ext cx="215354" cy="339037"/>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1" name="Up Arrow 150">
            <a:extLst>
              <a:ext uri="{FF2B5EF4-FFF2-40B4-BE49-F238E27FC236}">
                <a16:creationId xmlns:a16="http://schemas.microsoft.com/office/drawing/2014/main" id="{26234C66-7715-724F-BE17-C382C6AAB2F1}"/>
              </a:ext>
            </a:extLst>
          </p:cNvPr>
          <p:cNvSpPr/>
          <p:nvPr/>
        </p:nvSpPr>
        <p:spPr>
          <a:xfrm rot="12716877">
            <a:off x="7086750" y="5955686"/>
            <a:ext cx="215354" cy="339037"/>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Up Arrow 151">
            <a:extLst>
              <a:ext uri="{FF2B5EF4-FFF2-40B4-BE49-F238E27FC236}">
                <a16:creationId xmlns:a16="http://schemas.microsoft.com/office/drawing/2014/main" id="{17762590-B265-3C4C-B0B8-B90F4440FBA8}"/>
              </a:ext>
            </a:extLst>
          </p:cNvPr>
          <p:cNvSpPr/>
          <p:nvPr/>
        </p:nvSpPr>
        <p:spPr>
          <a:xfrm rot="8632783">
            <a:off x="7507635" y="5945057"/>
            <a:ext cx="215354" cy="339037"/>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3" name="Up Arrow 152">
            <a:extLst>
              <a:ext uri="{FF2B5EF4-FFF2-40B4-BE49-F238E27FC236}">
                <a16:creationId xmlns:a16="http://schemas.microsoft.com/office/drawing/2014/main" id="{5C7E455A-5384-1445-BC3F-FE305DCFF07C}"/>
              </a:ext>
            </a:extLst>
          </p:cNvPr>
          <p:cNvSpPr/>
          <p:nvPr/>
        </p:nvSpPr>
        <p:spPr>
          <a:xfrm rot="7458949">
            <a:off x="8156802" y="5543343"/>
            <a:ext cx="178941" cy="339037"/>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95755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7DBFD2-FCC5-48B9-851B-F1EA63A23455}"/>
              </a:ext>
            </a:extLst>
          </p:cNvPr>
          <p:cNvSpPr>
            <a:spLocks noGrp="1"/>
          </p:cNvSpPr>
          <p:nvPr>
            <p:ph type="title"/>
          </p:nvPr>
        </p:nvSpPr>
        <p:spPr>
          <a:xfrm>
            <a:off x="1187866" y="365128"/>
            <a:ext cx="8542643" cy="620524"/>
          </a:xfrm>
        </p:spPr>
        <p:txBody>
          <a:bodyPr>
            <a:normAutofit/>
          </a:bodyPr>
          <a:lstStyle/>
          <a:p>
            <a:pPr algn="l"/>
            <a:r>
              <a:rPr lang="en-AU" dirty="0">
                <a:solidFill>
                  <a:srgbClr val="3392E7"/>
                </a:solidFill>
                <a:latin typeface="Arial" panose="020B0604020202020204" pitchFamily="34" charset="0"/>
                <a:cs typeface="Arial" panose="020B0604020202020204" pitchFamily="34" charset="0"/>
              </a:rPr>
              <a:t>Compliance – Import Dec example</a:t>
            </a:r>
          </a:p>
        </p:txBody>
      </p:sp>
      <p:sp>
        <p:nvSpPr>
          <p:cNvPr id="68" name="Rectangle 67">
            <a:extLst>
              <a:ext uri="{FF2B5EF4-FFF2-40B4-BE49-F238E27FC236}">
                <a16:creationId xmlns:a16="http://schemas.microsoft.com/office/drawing/2014/main" id="{65974C64-E989-9A44-9162-8069C8A70ADA}"/>
              </a:ext>
            </a:extLst>
          </p:cNvPr>
          <p:cNvSpPr/>
          <p:nvPr/>
        </p:nvSpPr>
        <p:spPr>
          <a:xfrm>
            <a:off x="1197422" y="2004659"/>
            <a:ext cx="3724519" cy="1287468"/>
          </a:xfrm>
          <a:prstGeom prst="rect">
            <a:avLst/>
          </a:prstGeom>
        </p:spPr>
        <p:txBody>
          <a:bodyPr wrap="square">
            <a:spAutoFit/>
          </a:bodyPr>
          <a:lstStyle/>
          <a:p>
            <a:pPr>
              <a:lnSpc>
                <a:spcPct val="110000"/>
              </a:lnSpc>
              <a:spcBef>
                <a:spcPts val="600"/>
              </a:spcBef>
              <a:spcAft>
                <a:spcPts val="600"/>
              </a:spcAft>
            </a:pPr>
            <a:r>
              <a:rPr lang="en-AU" dirty="0">
                <a:solidFill>
                  <a:srgbClr val="000000"/>
                </a:solidFill>
                <a:latin typeface="Arial" charset="0"/>
                <a:ea typeface="Arial" charset="0"/>
                <a:cs typeface="Times New Roman" charset="0"/>
              </a:rPr>
              <a:t>Risk decisions based on minimal information from poorly identified parties.  High risk of revenue leakage.</a:t>
            </a:r>
            <a:endParaRPr lang="en-US" dirty="0">
              <a:solidFill>
                <a:srgbClr val="000000"/>
              </a:solidFill>
              <a:latin typeface="Arial" charset="0"/>
              <a:ea typeface="Arial" charset="0"/>
              <a:cs typeface="Times New Roman" charset="0"/>
            </a:endParaRPr>
          </a:p>
        </p:txBody>
      </p:sp>
      <p:sp>
        <p:nvSpPr>
          <p:cNvPr id="127" name="TextBox 126">
            <a:extLst>
              <a:ext uri="{FF2B5EF4-FFF2-40B4-BE49-F238E27FC236}">
                <a16:creationId xmlns:a16="http://schemas.microsoft.com/office/drawing/2014/main" id="{B3CB2E54-4280-F548-8396-74FD7AF85116}"/>
              </a:ext>
            </a:extLst>
          </p:cNvPr>
          <p:cNvSpPr txBox="1"/>
          <p:nvPr/>
        </p:nvSpPr>
        <p:spPr>
          <a:xfrm>
            <a:off x="7568733" y="6489817"/>
            <a:ext cx="849913" cy="251055"/>
          </a:xfrm>
          <a:prstGeom prst="rect">
            <a:avLst/>
          </a:prstGeom>
          <a:noFill/>
        </p:spPr>
        <p:txBody>
          <a:bodyPr wrap="none" rtlCol="0">
            <a:spAutoFit/>
          </a:bodyPr>
          <a:lstStyle/>
          <a:p>
            <a:r>
              <a:rPr lang="en-AU" sz="1400" dirty="0"/>
              <a:t>Importer</a:t>
            </a:r>
          </a:p>
        </p:txBody>
      </p:sp>
      <p:sp>
        <p:nvSpPr>
          <p:cNvPr id="140" name="TextBox 139">
            <a:extLst>
              <a:ext uri="{FF2B5EF4-FFF2-40B4-BE49-F238E27FC236}">
                <a16:creationId xmlns:a16="http://schemas.microsoft.com/office/drawing/2014/main" id="{408227AD-C02D-5A4E-999F-F291019B49F7}"/>
              </a:ext>
            </a:extLst>
          </p:cNvPr>
          <p:cNvSpPr txBox="1"/>
          <p:nvPr/>
        </p:nvSpPr>
        <p:spPr>
          <a:xfrm>
            <a:off x="6150781" y="6497453"/>
            <a:ext cx="998991" cy="307777"/>
          </a:xfrm>
          <a:prstGeom prst="rect">
            <a:avLst/>
          </a:prstGeom>
          <a:noFill/>
        </p:spPr>
        <p:txBody>
          <a:bodyPr wrap="none" rtlCol="0">
            <a:spAutoFit/>
          </a:bodyPr>
          <a:lstStyle/>
          <a:p>
            <a:r>
              <a:rPr lang="en-AU" sz="1400" dirty="0"/>
              <a:t>Forwarder</a:t>
            </a:r>
          </a:p>
        </p:txBody>
      </p:sp>
      <p:sp>
        <p:nvSpPr>
          <p:cNvPr id="147" name="Rectangle 146">
            <a:extLst>
              <a:ext uri="{FF2B5EF4-FFF2-40B4-BE49-F238E27FC236}">
                <a16:creationId xmlns:a16="http://schemas.microsoft.com/office/drawing/2014/main" id="{E5418E99-8752-394D-85B6-F241D54E670A}"/>
              </a:ext>
            </a:extLst>
          </p:cNvPr>
          <p:cNvSpPr/>
          <p:nvPr/>
        </p:nvSpPr>
        <p:spPr>
          <a:xfrm>
            <a:off x="1212542" y="4849004"/>
            <a:ext cx="3724519" cy="1287468"/>
          </a:xfrm>
          <a:prstGeom prst="rect">
            <a:avLst/>
          </a:prstGeom>
        </p:spPr>
        <p:txBody>
          <a:bodyPr wrap="square">
            <a:spAutoFit/>
          </a:bodyPr>
          <a:lstStyle/>
          <a:p>
            <a:pPr>
              <a:lnSpc>
                <a:spcPct val="110000"/>
              </a:lnSpc>
              <a:spcBef>
                <a:spcPts val="600"/>
              </a:spcBef>
              <a:spcAft>
                <a:spcPts val="600"/>
              </a:spcAft>
            </a:pPr>
            <a:r>
              <a:rPr lang="en-AU" dirty="0">
                <a:solidFill>
                  <a:srgbClr val="000000"/>
                </a:solidFill>
                <a:latin typeface="Arial" charset="0"/>
                <a:ea typeface="Arial" charset="0"/>
                <a:cs typeface="Times New Roman" charset="0"/>
              </a:rPr>
              <a:t>Risk decisions based on strong identity and detailed shipment data. Much lower revenue leakage.</a:t>
            </a:r>
            <a:endParaRPr lang="en-US" dirty="0">
              <a:solidFill>
                <a:srgbClr val="000000"/>
              </a:solidFill>
              <a:latin typeface="Arial" charset="0"/>
              <a:ea typeface="Arial" charset="0"/>
              <a:cs typeface="Times New Roman" charset="0"/>
            </a:endParaRPr>
          </a:p>
        </p:txBody>
      </p:sp>
      <p:sp>
        <p:nvSpPr>
          <p:cNvPr id="148" name="Title 4">
            <a:extLst>
              <a:ext uri="{FF2B5EF4-FFF2-40B4-BE49-F238E27FC236}">
                <a16:creationId xmlns:a16="http://schemas.microsoft.com/office/drawing/2014/main" id="{3C6BD38B-FB0D-0747-BDD5-1310AD2FF2DE}"/>
              </a:ext>
            </a:extLst>
          </p:cNvPr>
          <p:cNvSpPr txBox="1">
            <a:spLocks/>
          </p:cNvSpPr>
          <p:nvPr/>
        </p:nvSpPr>
        <p:spPr>
          <a:xfrm>
            <a:off x="1217029" y="1259668"/>
            <a:ext cx="1555683" cy="620524"/>
          </a:xfrm>
          <a:prstGeom prst="rect">
            <a:avLst/>
          </a:prstGeom>
        </p:spPr>
        <p:txBody>
          <a:bodyPr>
            <a:normAutofit/>
          </a:bodyPr>
          <a:lstStyle>
            <a:lvl1pPr algn="r" defTabSz="914400" rtl="0" eaLnBrk="1" latinLnBrk="0" hangingPunct="1">
              <a:lnSpc>
                <a:spcPct val="90000"/>
              </a:lnSpc>
              <a:spcBef>
                <a:spcPct val="0"/>
              </a:spcBef>
              <a:buNone/>
              <a:defRPr sz="3200" kern="1200">
                <a:solidFill>
                  <a:schemeClr val="tx1"/>
                </a:solidFill>
                <a:latin typeface="Arial Black" panose="020B0A04020102020204" pitchFamily="34" charset="0"/>
                <a:ea typeface="+mj-ea"/>
                <a:cs typeface="+mj-cs"/>
              </a:defRPr>
            </a:lvl1pPr>
          </a:lstStyle>
          <a:p>
            <a:pPr algn="l"/>
            <a:r>
              <a:rPr lang="en-AU" dirty="0">
                <a:solidFill>
                  <a:srgbClr val="3392E7"/>
                </a:solidFill>
                <a:latin typeface="Arial" panose="020B0604020202020204" pitchFamily="34" charset="0"/>
                <a:cs typeface="Arial" panose="020B0604020202020204" pitchFamily="34" charset="0"/>
              </a:rPr>
              <a:t>From</a:t>
            </a:r>
          </a:p>
        </p:txBody>
      </p:sp>
      <p:sp>
        <p:nvSpPr>
          <p:cNvPr id="149" name="Title 4">
            <a:extLst>
              <a:ext uri="{FF2B5EF4-FFF2-40B4-BE49-F238E27FC236}">
                <a16:creationId xmlns:a16="http://schemas.microsoft.com/office/drawing/2014/main" id="{F8DF3049-5D3F-4748-8E7E-23E1928594B1}"/>
              </a:ext>
            </a:extLst>
          </p:cNvPr>
          <p:cNvSpPr txBox="1">
            <a:spLocks/>
          </p:cNvSpPr>
          <p:nvPr/>
        </p:nvSpPr>
        <p:spPr>
          <a:xfrm>
            <a:off x="1187866" y="4107606"/>
            <a:ext cx="1555683" cy="620524"/>
          </a:xfrm>
          <a:prstGeom prst="rect">
            <a:avLst/>
          </a:prstGeom>
        </p:spPr>
        <p:txBody>
          <a:bodyPr>
            <a:normAutofit/>
          </a:bodyPr>
          <a:lstStyle>
            <a:lvl1pPr algn="r" defTabSz="914400" rtl="0" eaLnBrk="1" latinLnBrk="0" hangingPunct="1">
              <a:lnSpc>
                <a:spcPct val="90000"/>
              </a:lnSpc>
              <a:spcBef>
                <a:spcPct val="0"/>
              </a:spcBef>
              <a:buNone/>
              <a:defRPr sz="3200" kern="1200">
                <a:solidFill>
                  <a:schemeClr val="tx1"/>
                </a:solidFill>
                <a:latin typeface="Arial Black" panose="020B0A04020102020204" pitchFamily="34" charset="0"/>
                <a:ea typeface="+mj-ea"/>
                <a:cs typeface="+mj-cs"/>
              </a:defRPr>
            </a:lvl1pPr>
          </a:lstStyle>
          <a:p>
            <a:pPr algn="l"/>
            <a:r>
              <a:rPr lang="en-AU" dirty="0">
                <a:solidFill>
                  <a:srgbClr val="3392E7"/>
                </a:solidFill>
                <a:latin typeface="Arial" panose="020B0604020202020204" pitchFamily="34" charset="0"/>
                <a:cs typeface="Arial" panose="020B0604020202020204" pitchFamily="34" charset="0"/>
              </a:rPr>
              <a:t>To</a:t>
            </a:r>
          </a:p>
        </p:txBody>
      </p:sp>
      <p:sp>
        <p:nvSpPr>
          <p:cNvPr id="64" name="Oval 63">
            <a:extLst>
              <a:ext uri="{FF2B5EF4-FFF2-40B4-BE49-F238E27FC236}">
                <a16:creationId xmlns:a16="http://schemas.microsoft.com/office/drawing/2014/main" id="{BDB3F2CC-4711-C945-AF59-81377B274098}"/>
              </a:ext>
            </a:extLst>
          </p:cNvPr>
          <p:cNvSpPr/>
          <p:nvPr/>
        </p:nvSpPr>
        <p:spPr>
          <a:xfrm>
            <a:off x="8169358" y="332288"/>
            <a:ext cx="1461052" cy="604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t>Compliance</a:t>
            </a:r>
          </a:p>
        </p:txBody>
      </p:sp>
      <p:grpSp>
        <p:nvGrpSpPr>
          <p:cNvPr id="65" name="Group 64">
            <a:extLst>
              <a:ext uri="{FF2B5EF4-FFF2-40B4-BE49-F238E27FC236}">
                <a16:creationId xmlns:a16="http://schemas.microsoft.com/office/drawing/2014/main" id="{ECE9355C-F86A-8248-9288-51D9699A7C61}"/>
              </a:ext>
            </a:extLst>
          </p:cNvPr>
          <p:cNvGrpSpPr/>
          <p:nvPr/>
        </p:nvGrpSpPr>
        <p:grpSpPr>
          <a:xfrm>
            <a:off x="4903776" y="1285776"/>
            <a:ext cx="4491991" cy="2376264"/>
            <a:chOff x="4366201" y="1336004"/>
            <a:chExt cx="4491991" cy="2376264"/>
          </a:xfrm>
        </p:grpSpPr>
        <p:sp>
          <p:nvSpPr>
            <p:cNvPr id="67" name="Rounded Rectangle 66">
              <a:extLst>
                <a:ext uri="{FF2B5EF4-FFF2-40B4-BE49-F238E27FC236}">
                  <a16:creationId xmlns:a16="http://schemas.microsoft.com/office/drawing/2014/main" id="{082B971F-53DB-294A-8577-FE7E5C9E629F}"/>
                </a:ext>
              </a:extLst>
            </p:cNvPr>
            <p:cNvSpPr/>
            <p:nvPr/>
          </p:nvSpPr>
          <p:spPr>
            <a:xfrm>
              <a:off x="4366201" y="1336004"/>
              <a:ext cx="4392488" cy="237626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2" name="Picture 71">
              <a:extLst>
                <a:ext uri="{FF2B5EF4-FFF2-40B4-BE49-F238E27FC236}">
                  <a16:creationId xmlns:a16="http://schemas.microsoft.com/office/drawing/2014/main" id="{E72E5785-566E-C948-B59F-3F3B5EA0517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26241" y="2396379"/>
              <a:ext cx="422727" cy="432048"/>
            </a:xfrm>
            <a:prstGeom prst="rect">
              <a:avLst/>
            </a:prstGeom>
          </p:spPr>
        </p:pic>
        <p:pic>
          <p:nvPicPr>
            <p:cNvPr id="73" name="Picture 72">
              <a:extLst>
                <a:ext uri="{FF2B5EF4-FFF2-40B4-BE49-F238E27FC236}">
                  <a16:creationId xmlns:a16="http://schemas.microsoft.com/office/drawing/2014/main" id="{EDEE8291-196E-5D4A-B120-53F926BA557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58289" y="1408012"/>
              <a:ext cx="730989" cy="753459"/>
            </a:xfrm>
            <a:prstGeom prst="rect">
              <a:avLst/>
            </a:prstGeom>
          </p:spPr>
        </p:pic>
        <p:pic>
          <p:nvPicPr>
            <p:cNvPr id="74" name="Picture 73">
              <a:extLst>
                <a:ext uri="{FF2B5EF4-FFF2-40B4-BE49-F238E27FC236}">
                  <a16:creationId xmlns:a16="http://schemas.microsoft.com/office/drawing/2014/main" id="{943502FA-DA76-164D-A335-F8EBD27EE1E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54633" y="2396379"/>
              <a:ext cx="486072" cy="501013"/>
            </a:xfrm>
            <a:prstGeom prst="rect">
              <a:avLst/>
            </a:prstGeom>
          </p:spPr>
        </p:pic>
        <p:pic>
          <p:nvPicPr>
            <p:cNvPr id="83" name="Picture 82">
              <a:extLst>
                <a:ext uri="{FF2B5EF4-FFF2-40B4-BE49-F238E27FC236}">
                  <a16:creationId xmlns:a16="http://schemas.microsoft.com/office/drawing/2014/main" id="{B1827E21-2812-CE47-BF27-65965453F96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50377" y="2468387"/>
              <a:ext cx="367173" cy="370870"/>
            </a:xfrm>
            <a:prstGeom prst="rect">
              <a:avLst/>
            </a:prstGeom>
          </p:spPr>
        </p:pic>
        <p:pic>
          <p:nvPicPr>
            <p:cNvPr id="84" name="Picture 83">
              <a:extLst>
                <a:ext uri="{FF2B5EF4-FFF2-40B4-BE49-F238E27FC236}">
                  <a16:creationId xmlns:a16="http://schemas.microsoft.com/office/drawing/2014/main" id="{8D54463A-ABEA-E644-9CE4-D8A017BA8A8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74513" y="2396379"/>
              <a:ext cx="437335" cy="414169"/>
            </a:xfrm>
            <a:prstGeom prst="rect">
              <a:avLst/>
            </a:prstGeom>
          </p:spPr>
        </p:pic>
        <p:sp>
          <p:nvSpPr>
            <p:cNvPr id="85" name="Right Arrow 84">
              <a:extLst>
                <a:ext uri="{FF2B5EF4-FFF2-40B4-BE49-F238E27FC236}">
                  <a16:creationId xmlns:a16="http://schemas.microsoft.com/office/drawing/2014/main" id="{2E5622A8-1F93-A148-BBEE-739AB0EF7772}"/>
                </a:ext>
              </a:extLst>
            </p:cNvPr>
            <p:cNvSpPr/>
            <p:nvPr/>
          </p:nvSpPr>
          <p:spPr>
            <a:xfrm>
              <a:off x="5374313" y="2540395"/>
              <a:ext cx="432048" cy="288032"/>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86" name="TextBox 85">
              <a:extLst>
                <a:ext uri="{FF2B5EF4-FFF2-40B4-BE49-F238E27FC236}">
                  <a16:creationId xmlns:a16="http://schemas.microsoft.com/office/drawing/2014/main" id="{B76E0D35-290C-304F-AD1D-DEAF67562B94}"/>
                </a:ext>
              </a:extLst>
            </p:cNvPr>
            <p:cNvSpPr txBox="1"/>
            <p:nvPr/>
          </p:nvSpPr>
          <p:spPr>
            <a:xfrm>
              <a:off x="4438209" y="2324371"/>
              <a:ext cx="372218" cy="461665"/>
            </a:xfrm>
            <a:prstGeom prst="rect">
              <a:avLst/>
            </a:prstGeom>
            <a:noFill/>
          </p:spPr>
          <p:txBody>
            <a:bodyPr wrap="none" rtlCol="0">
              <a:spAutoFit/>
            </a:bodyPr>
            <a:lstStyle/>
            <a:p>
              <a:r>
                <a:rPr lang="en-AU" sz="2400" b="1" dirty="0">
                  <a:solidFill>
                    <a:srgbClr val="FF0000"/>
                  </a:solidFill>
                </a:rPr>
                <a:t>?</a:t>
              </a:r>
            </a:p>
          </p:txBody>
        </p:sp>
        <p:sp>
          <p:nvSpPr>
            <p:cNvPr id="87" name="TextBox 86">
              <a:extLst>
                <a:ext uri="{FF2B5EF4-FFF2-40B4-BE49-F238E27FC236}">
                  <a16:creationId xmlns:a16="http://schemas.microsoft.com/office/drawing/2014/main" id="{62B844C0-648A-D648-AFF3-BD4E68AB09CE}"/>
                </a:ext>
              </a:extLst>
            </p:cNvPr>
            <p:cNvSpPr txBox="1"/>
            <p:nvPr/>
          </p:nvSpPr>
          <p:spPr>
            <a:xfrm>
              <a:off x="5878369" y="2900435"/>
              <a:ext cx="372218" cy="461665"/>
            </a:xfrm>
            <a:prstGeom prst="rect">
              <a:avLst/>
            </a:prstGeom>
            <a:noFill/>
          </p:spPr>
          <p:txBody>
            <a:bodyPr wrap="none" rtlCol="0">
              <a:spAutoFit/>
            </a:bodyPr>
            <a:lstStyle/>
            <a:p>
              <a:r>
                <a:rPr lang="en-AU" sz="2400" b="1" dirty="0">
                  <a:solidFill>
                    <a:srgbClr val="FF0000"/>
                  </a:solidFill>
                </a:rPr>
                <a:t>?</a:t>
              </a:r>
            </a:p>
          </p:txBody>
        </p:sp>
        <p:pic>
          <p:nvPicPr>
            <p:cNvPr id="88" name="Picture 87">
              <a:extLst>
                <a:ext uri="{FF2B5EF4-FFF2-40B4-BE49-F238E27FC236}">
                  <a16:creationId xmlns:a16="http://schemas.microsoft.com/office/drawing/2014/main" id="{8B997B19-FC9A-AC46-A348-F82E40BBCAE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14273" y="2972443"/>
              <a:ext cx="526906" cy="504056"/>
            </a:xfrm>
            <a:prstGeom prst="rect">
              <a:avLst/>
            </a:prstGeom>
          </p:spPr>
        </p:pic>
        <p:pic>
          <p:nvPicPr>
            <p:cNvPr id="89" name="Picture 88">
              <a:extLst>
                <a:ext uri="{FF2B5EF4-FFF2-40B4-BE49-F238E27FC236}">
                  <a16:creationId xmlns:a16="http://schemas.microsoft.com/office/drawing/2014/main" id="{1B4E1AF0-A30E-594F-8C88-01B4E4072C7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598449" y="2972443"/>
              <a:ext cx="454898" cy="435171"/>
            </a:xfrm>
            <a:prstGeom prst="rect">
              <a:avLst/>
            </a:prstGeom>
          </p:spPr>
        </p:pic>
        <p:sp>
          <p:nvSpPr>
            <p:cNvPr id="90" name="TextBox 89">
              <a:extLst>
                <a:ext uri="{FF2B5EF4-FFF2-40B4-BE49-F238E27FC236}">
                  <a16:creationId xmlns:a16="http://schemas.microsoft.com/office/drawing/2014/main" id="{F286E0D6-6A4A-A449-BF45-455BE807602B}"/>
                </a:ext>
              </a:extLst>
            </p:cNvPr>
            <p:cNvSpPr txBox="1"/>
            <p:nvPr/>
          </p:nvSpPr>
          <p:spPr>
            <a:xfrm>
              <a:off x="4510217" y="2108347"/>
              <a:ext cx="861133" cy="307777"/>
            </a:xfrm>
            <a:prstGeom prst="rect">
              <a:avLst/>
            </a:prstGeom>
            <a:noFill/>
          </p:spPr>
          <p:txBody>
            <a:bodyPr wrap="none" rtlCol="0">
              <a:spAutoFit/>
            </a:bodyPr>
            <a:lstStyle/>
            <a:p>
              <a:r>
                <a:rPr lang="en-AU" sz="1400"/>
                <a:t>Exporter</a:t>
              </a:r>
            </a:p>
          </p:txBody>
        </p:sp>
        <p:sp>
          <p:nvSpPr>
            <p:cNvPr id="92" name="TextBox 91">
              <a:extLst>
                <a:ext uri="{FF2B5EF4-FFF2-40B4-BE49-F238E27FC236}">
                  <a16:creationId xmlns:a16="http://schemas.microsoft.com/office/drawing/2014/main" id="{31D06E9A-5A81-AA4E-9D1C-B20DC50DF694}"/>
                </a:ext>
              </a:extLst>
            </p:cNvPr>
            <p:cNvSpPr txBox="1"/>
            <p:nvPr/>
          </p:nvSpPr>
          <p:spPr>
            <a:xfrm>
              <a:off x="4870257" y="3404491"/>
              <a:ext cx="752129" cy="307777"/>
            </a:xfrm>
            <a:prstGeom prst="rect">
              <a:avLst/>
            </a:prstGeom>
            <a:noFill/>
          </p:spPr>
          <p:txBody>
            <a:bodyPr wrap="none" rtlCol="0">
              <a:spAutoFit/>
            </a:bodyPr>
            <a:lstStyle/>
            <a:p>
              <a:r>
                <a:rPr lang="en-AU" sz="1400"/>
                <a:t>Invoice</a:t>
              </a:r>
            </a:p>
          </p:txBody>
        </p:sp>
        <p:sp>
          <p:nvSpPr>
            <p:cNvPr id="93" name="TextBox 92">
              <a:extLst>
                <a:ext uri="{FF2B5EF4-FFF2-40B4-BE49-F238E27FC236}">
                  <a16:creationId xmlns:a16="http://schemas.microsoft.com/office/drawing/2014/main" id="{D17E6AFD-0D27-2F45-B1B7-A0C09BD6F4BC}"/>
                </a:ext>
              </a:extLst>
            </p:cNvPr>
            <p:cNvSpPr txBox="1"/>
            <p:nvPr/>
          </p:nvSpPr>
          <p:spPr>
            <a:xfrm>
              <a:off x="6454433" y="3404491"/>
              <a:ext cx="742511" cy="307777"/>
            </a:xfrm>
            <a:prstGeom prst="rect">
              <a:avLst/>
            </a:prstGeom>
            <a:noFill/>
          </p:spPr>
          <p:txBody>
            <a:bodyPr wrap="none" rtlCol="0">
              <a:spAutoFit/>
            </a:bodyPr>
            <a:lstStyle/>
            <a:p>
              <a:r>
                <a:rPr lang="en-AU" sz="1400"/>
                <a:t>invoice</a:t>
              </a:r>
              <a:endParaRPr lang="en-AU" sz="1400" dirty="0"/>
            </a:p>
          </p:txBody>
        </p:sp>
        <p:sp>
          <p:nvSpPr>
            <p:cNvPr id="96" name="TextBox 95">
              <a:extLst>
                <a:ext uri="{FF2B5EF4-FFF2-40B4-BE49-F238E27FC236}">
                  <a16:creationId xmlns:a16="http://schemas.microsoft.com/office/drawing/2014/main" id="{F077ED11-005E-074B-86BA-F86808D31010}"/>
                </a:ext>
              </a:extLst>
            </p:cNvPr>
            <p:cNvSpPr txBox="1"/>
            <p:nvPr/>
          </p:nvSpPr>
          <p:spPr>
            <a:xfrm>
              <a:off x="5734353" y="2180355"/>
              <a:ext cx="849913" cy="307777"/>
            </a:xfrm>
            <a:prstGeom prst="rect">
              <a:avLst/>
            </a:prstGeom>
            <a:noFill/>
          </p:spPr>
          <p:txBody>
            <a:bodyPr wrap="none" rtlCol="0">
              <a:spAutoFit/>
            </a:bodyPr>
            <a:lstStyle/>
            <a:p>
              <a:r>
                <a:rPr lang="en-AU" sz="1400"/>
                <a:t>Importer</a:t>
              </a:r>
            </a:p>
          </p:txBody>
        </p:sp>
        <p:sp>
          <p:nvSpPr>
            <p:cNvPr id="97" name="TextBox 96">
              <a:extLst>
                <a:ext uri="{FF2B5EF4-FFF2-40B4-BE49-F238E27FC236}">
                  <a16:creationId xmlns:a16="http://schemas.microsoft.com/office/drawing/2014/main" id="{4E3B656D-F972-B549-9D03-32B00A08E88B}"/>
                </a:ext>
              </a:extLst>
            </p:cNvPr>
            <p:cNvSpPr txBox="1"/>
            <p:nvPr/>
          </p:nvSpPr>
          <p:spPr>
            <a:xfrm>
              <a:off x="7030497" y="2180355"/>
              <a:ext cx="652743" cy="307777"/>
            </a:xfrm>
            <a:prstGeom prst="rect">
              <a:avLst/>
            </a:prstGeom>
            <a:noFill/>
          </p:spPr>
          <p:txBody>
            <a:bodyPr wrap="none" rtlCol="0">
              <a:spAutoFit/>
            </a:bodyPr>
            <a:lstStyle/>
            <a:p>
              <a:r>
                <a:rPr lang="en-AU" sz="1400" dirty="0"/>
                <a:t>Agent</a:t>
              </a:r>
            </a:p>
          </p:txBody>
        </p:sp>
        <p:pic>
          <p:nvPicPr>
            <p:cNvPr id="98" name="Picture 97">
              <a:extLst>
                <a:ext uri="{FF2B5EF4-FFF2-40B4-BE49-F238E27FC236}">
                  <a16:creationId xmlns:a16="http://schemas.microsoft.com/office/drawing/2014/main" id="{AFA4D5C4-0FC3-7844-AD49-5202062F181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137603" y="3064196"/>
              <a:ext cx="376361" cy="360040"/>
            </a:xfrm>
            <a:prstGeom prst="rect">
              <a:avLst/>
            </a:prstGeom>
          </p:spPr>
        </p:pic>
        <p:sp>
          <p:nvSpPr>
            <p:cNvPr id="105" name="TextBox 104">
              <a:extLst>
                <a:ext uri="{FF2B5EF4-FFF2-40B4-BE49-F238E27FC236}">
                  <a16:creationId xmlns:a16="http://schemas.microsoft.com/office/drawing/2014/main" id="{0E094BE9-DB47-6B44-AB2A-A08D5058C5FE}"/>
                </a:ext>
              </a:extLst>
            </p:cNvPr>
            <p:cNvSpPr txBox="1"/>
            <p:nvPr/>
          </p:nvSpPr>
          <p:spPr>
            <a:xfrm>
              <a:off x="8038609" y="3404491"/>
              <a:ext cx="603050" cy="307777"/>
            </a:xfrm>
            <a:prstGeom prst="rect">
              <a:avLst/>
            </a:prstGeom>
            <a:noFill/>
          </p:spPr>
          <p:txBody>
            <a:bodyPr wrap="none" rtlCol="0">
              <a:spAutoFit/>
            </a:bodyPr>
            <a:lstStyle/>
            <a:p>
              <a:r>
                <a:rPr lang="en-AU" sz="1400" dirty="0"/>
                <a:t>Entry</a:t>
              </a:r>
            </a:p>
          </p:txBody>
        </p:sp>
        <p:sp>
          <p:nvSpPr>
            <p:cNvPr id="106" name="TextBox 105">
              <a:extLst>
                <a:ext uri="{FF2B5EF4-FFF2-40B4-BE49-F238E27FC236}">
                  <a16:creationId xmlns:a16="http://schemas.microsoft.com/office/drawing/2014/main" id="{0F825557-18DB-CA49-8BBA-C93A9B899DD7}"/>
                </a:ext>
              </a:extLst>
            </p:cNvPr>
            <p:cNvSpPr txBox="1"/>
            <p:nvPr/>
          </p:nvSpPr>
          <p:spPr>
            <a:xfrm>
              <a:off x="7966601" y="2108347"/>
              <a:ext cx="891591" cy="307777"/>
            </a:xfrm>
            <a:prstGeom prst="rect">
              <a:avLst/>
            </a:prstGeom>
            <a:noFill/>
          </p:spPr>
          <p:txBody>
            <a:bodyPr wrap="none" rtlCol="0">
              <a:spAutoFit/>
            </a:bodyPr>
            <a:lstStyle/>
            <a:p>
              <a:r>
                <a:rPr lang="en-AU" sz="1400"/>
                <a:t>Customs</a:t>
              </a:r>
              <a:endParaRPr lang="en-AU" sz="1400" dirty="0"/>
            </a:p>
          </p:txBody>
        </p:sp>
        <p:sp>
          <p:nvSpPr>
            <p:cNvPr id="107" name="TextBox 106">
              <a:extLst>
                <a:ext uri="{FF2B5EF4-FFF2-40B4-BE49-F238E27FC236}">
                  <a16:creationId xmlns:a16="http://schemas.microsoft.com/office/drawing/2014/main" id="{E7C3B621-04B5-C445-837E-4BB4E1DACAED}"/>
                </a:ext>
              </a:extLst>
            </p:cNvPr>
            <p:cNvSpPr txBox="1"/>
            <p:nvPr/>
          </p:nvSpPr>
          <p:spPr>
            <a:xfrm>
              <a:off x="5806361" y="1480020"/>
              <a:ext cx="559769" cy="461665"/>
            </a:xfrm>
            <a:prstGeom prst="rect">
              <a:avLst/>
            </a:prstGeom>
            <a:noFill/>
          </p:spPr>
          <p:txBody>
            <a:bodyPr wrap="none" rtlCol="0">
              <a:spAutoFit/>
            </a:bodyPr>
            <a:lstStyle/>
            <a:p>
              <a:r>
                <a:rPr lang="en-AU" sz="2400" b="1">
                  <a:solidFill>
                    <a:srgbClr val="FF0000"/>
                  </a:solidFill>
                </a:rPr>
                <a:t>??</a:t>
              </a:r>
              <a:endParaRPr lang="en-AU" sz="2400" b="1" dirty="0">
                <a:solidFill>
                  <a:srgbClr val="FF0000"/>
                </a:solidFill>
              </a:endParaRPr>
            </a:p>
          </p:txBody>
        </p:sp>
        <p:sp>
          <p:nvSpPr>
            <p:cNvPr id="109" name="Rounded Rectangular Callout 108">
              <a:extLst>
                <a:ext uri="{FF2B5EF4-FFF2-40B4-BE49-F238E27FC236}">
                  <a16:creationId xmlns:a16="http://schemas.microsoft.com/office/drawing/2014/main" id="{0D4D12D6-E740-A44F-AD01-E9117A3C752B}"/>
                </a:ext>
              </a:extLst>
            </p:cNvPr>
            <p:cNvSpPr/>
            <p:nvPr/>
          </p:nvSpPr>
          <p:spPr>
            <a:xfrm>
              <a:off x="6526441" y="1480019"/>
              <a:ext cx="2088232" cy="448887"/>
            </a:xfrm>
            <a:prstGeom prst="wedgeRoundRectCallout">
              <a:avLst>
                <a:gd name="adj1" fmla="val 35227"/>
                <a:gd name="adj2" fmla="val 9853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a:solidFill>
                    <a:schemeClr val="tx1"/>
                  </a:solidFill>
                </a:rPr>
                <a:t>What’s really in the box and who packed it?</a:t>
              </a:r>
            </a:p>
          </p:txBody>
        </p:sp>
        <p:sp>
          <p:nvSpPr>
            <p:cNvPr id="114" name="Right Arrow 113">
              <a:extLst>
                <a:ext uri="{FF2B5EF4-FFF2-40B4-BE49-F238E27FC236}">
                  <a16:creationId xmlns:a16="http://schemas.microsoft.com/office/drawing/2014/main" id="{44E2263F-1C73-4340-B1D5-91521F22A9C7}"/>
                </a:ext>
              </a:extLst>
            </p:cNvPr>
            <p:cNvSpPr/>
            <p:nvPr/>
          </p:nvSpPr>
          <p:spPr>
            <a:xfrm>
              <a:off x="6526441" y="2540395"/>
              <a:ext cx="432048" cy="288032"/>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116" name="Right Arrow 115">
              <a:extLst>
                <a:ext uri="{FF2B5EF4-FFF2-40B4-BE49-F238E27FC236}">
                  <a16:creationId xmlns:a16="http://schemas.microsoft.com/office/drawing/2014/main" id="{6E3C1898-44DC-9C48-8003-93AECEB00C21}"/>
                </a:ext>
              </a:extLst>
            </p:cNvPr>
            <p:cNvSpPr/>
            <p:nvPr/>
          </p:nvSpPr>
          <p:spPr>
            <a:xfrm>
              <a:off x="7750577" y="2540395"/>
              <a:ext cx="432048" cy="288032"/>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117" name="TextBox 116">
              <a:extLst>
                <a:ext uri="{FF2B5EF4-FFF2-40B4-BE49-F238E27FC236}">
                  <a16:creationId xmlns:a16="http://schemas.microsoft.com/office/drawing/2014/main" id="{C3AEA7C7-CA56-6D4E-B385-C1AF98FC2B37}"/>
                </a:ext>
              </a:extLst>
            </p:cNvPr>
            <p:cNvSpPr txBox="1"/>
            <p:nvPr/>
          </p:nvSpPr>
          <p:spPr>
            <a:xfrm>
              <a:off x="7318529" y="2900435"/>
              <a:ext cx="372218" cy="461665"/>
            </a:xfrm>
            <a:prstGeom prst="rect">
              <a:avLst/>
            </a:prstGeom>
            <a:noFill/>
          </p:spPr>
          <p:txBody>
            <a:bodyPr wrap="none" rtlCol="0">
              <a:spAutoFit/>
            </a:bodyPr>
            <a:lstStyle/>
            <a:p>
              <a:r>
                <a:rPr lang="en-AU" sz="2400" b="1" dirty="0">
                  <a:solidFill>
                    <a:srgbClr val="FF0000"/>
                  </a:solidFill>
                </a:rPr>
                <a:t>?</a:t>
              </a:r>
            </a:p>
          </p:txBody>
        </p:sp>
        <p:cxnSp>
          <p:nvCxnSpPr>
            <p:cNvPr id="119" name="Straight Arrow Connector 118">
              <a:extLst>
                <a:ext uri="{FF2B5EF4-FFF2-40B4-BE49-F238E27FC236}">
                  <a16:creationId xmlns:a16="http://schemas.microsoft.com/office/drawing/2014/main" id="{6400A50E-C098-F540-BBF1-CAAA986A073D}"/>
                </a:ext>
              </a:extLst>
            </p:cNvPr>
            <p:cNvCxnSpPr/>
            <p:nvPr/>
          </p:nvCxnSpPr>
          <p:spPr>
            <a:xfrm>
              <a:off x="5662345" y="3116459"/>
              <a:ext cx="792088" cy="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977D20AF-E6E2-2F46-B88F-71803296E9D9}"/>
                </a:ext>
              </a:extLst>
            </p:cNvPr>
            <p:cNvCxnSpPr/>
            <p:nvPr/>
          </p:nvCxnSpPr>
          <p:spPr>
            <a:xfrm>
              <a:off x="7174513" y="3116459"/>
              <a:ext cx="792088" cy="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6E108B86-DD39-4648-B3A0-98A6BA183E7D}"/>
                </a:ext>
              </a:extLst>
            </p:cNvPr>
            <p:cNvSpPr txBox="1"/>
            <p:nvPr/>
          </p:nvSpPr>
          <p:spPr>
            <a:xfrm>
              <a:off x="5590337" y="3188467"/>
              <a:ext cx="979755" cy="307777"/>
            </a:xfrm>
            <a:prstGeom prst="rect">
              <a:avLst/>
            </a:prstGeom>
            <a:noFill/>
          </p:spPr>
          <p:txBody>
            <a:bodyPr wrap="none" rtlCol="0">
              <a:spAutoFit/>
            </a:bodyPr>
            <a:lstStyle/>
            <a:p>
              <a:r>
                <a:rPr lang="en-AU" sz="1400"/>
                <a:t>tampering</a:t>
              </a:r>
              <a:endParaRPr lang="en-AU" sz="1400" dirty="0"/>
            </a:p>
          </p:txBody>
        </p:sp>
        <p:sp>
          <p:nvSpPr>
            <p:cNvPr id="142" name="TextBox 141">
              <a:extLst>
                <a:ext uri="{FF2B5EF4-FFF2-40B4-BE49-F238E27FC236}">
                  <a16:creationId xmlns:a16="http://schemas.microsoft.com/office/drawing/2014/main" id="{7620DC7E-48CD-F84A-BEC6-96697872392A}"/>
                </a:ext>
              </a:extLst>
            </p:cNvPr>
            <p:cNvSpPr txBox="1"/>
            <p:nvPr/>
          </p:nvSpPr>
          <p:spPr>
            <a:xfrm>
              <a:off x="7030497" y="3188467"/>
              <a:ext cx="1140056" cy="307777"/>
            </a:xfrm>
            <a:prstGeom prst="rect">
              <a:avLst/>
            </a:prstGeom>
            <a:noFill/>
          </p:spPr>
          <p:txBody>
            <a:bodyPr wrap="none" rtlCol="0">
              <a:spAutoFit/>
            </a:bodyPr>
            <a:lstStyle/>
            <a:p>
              <a:r>
                <a:rPr lang="en-AU" sz="1400"/>
                <a:t>Obfuscation</a:t>
              </a:r>
              <a:endParaRPr lang="en-AU" sz="1400" dirty="0"/>
            </a:p>
          </p:txBody>
        </p:sp>
        <p:sp>
          <p:nvSpPr>
            <p:cNvPr id="154" name="TextBox 153">
              <a:extLst>
                <a:ext uri="{FF2B5EF4-FFF2-40B4-BE49-F238E27FC236}">
                  <a16:creationId xmlns:a16="http://schemas.microsoft.com/office/drawing/2014/main" id="{6B31B4AD-350B-7F42-B1BB-3CBF2646C264}"/>
                </a:ext>
              </a:extLst>
            </p:cNvPr>
            <p:cNvSpPr txBox="1"/>
            <p:nvPr/>
          </p:nvSpPr>
          <p:spPr>
            <a:xfrm>
              <a:off x="5734353" y="2344116"/>
              <a:ext cx="372218" cy="461665"/>
            </a:xfrm>
            <a:prstGeom prst="rect">
              <a:avLst/>
            </a:prstGeom>
            <a:noFill/>
          </p:spPr>
          <p:txBody>
            <a:bodyPr wrap="none" rtlCol="0">
              <a:spAutoFit/>
            </a:bodyPr>
            <a:lstStyle/>
            <a:p>
              <a:r>
                <a:rPr lang="en-AU" sz="2400" b="1" dirty="0">
                  <a:solidFill>
                    <a:srgbClr val="FF0000"/>
                  </a:solidFill>
                </a:rPr>
                <a:t>?</a:t>
              </a:r>
            </a:p>
          </p:txBody>
        </p:sp>
      </p:grpSp>
      <p:grpSp>
        <p:nvGrpSpPr>
          <p:cNvPr id="155" name="Group 154">
            <a:extLst>
              <a:ext uri="{FF2B5EF4-FFF2-40B4-BE49-F238E27FC236}">
                <a16:creationId xmlns:a16="http://schemas.microsoft.com/office/drawing/2014/main" id="{DFC7E5B5-D646-B845-AFF0-E95C2234BF01}"/>
              </a:ext>
            </a:extLst>
          </p:cNvPr>
          <p:cNvGrpSpPr/>
          <p:nvPr/>
        </p:nvGrpSpPr>
        <p:grpSpPr>
          <a:xfrm>
            <a:off x="4946673" y="4027385"/>
            <a:ext cx="4426074" cy="2402707"/>
            <a:chOff x="4329130" y="1496642"/>
            <a:chExt cx="4426074" cy="2402707"/>
          </a:xfrm>
        </p:grpSpPr>
        <p:sp>
          <p:nvSpPr>
            <p:cNvPr id="156" name="Rounded Rectangle 155">
              <a:extLst>
                <a:ext uri="{FF2B5EF4-FFF2-40B4-BE49-F238E27FC236}">
                  <a16:creationId xmlns:a16="http://schemas.microsoft.com/office/drawing/2014/main" id="{F8945A92-55BE-7941-875F-D4BDD236C66A}"/>
                </a:ext>
              </a:extLst>
            </p:cNvPr>
            <p:cNvSpPr/>
            <p:nvPr/>
          </p:nvSpPr>
          <p:spPr>
            <a:xfrm>
              <a:off x="4329130" y="1496642"/>
              <a:ext cx="4392488" cy="237626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7" name="Right Arrow 156">
              <a:extLst>
                <a:ext uri="{FF2B5EF4-FFF2-40B4-BE49-F238E27FC236}">
                  <a16:creationId xmlns:a16="http://schemas.microsoft.com/office/drawing/2014/main" id="{AB03AD43-2D1C-624F-BFD5-0030EA749F4F}"/>
                </a:ext>
              </a:extLst>
            </p:cNvPr>
            <p:cNvSpPr/>
            <p:nvPr/>
          </p:nvSpPr>
          <p:spPr>
            <a:xfrm>
              <a:off x="5230917" y="3200763"/>
              <a:ext cx="432048" cy="288032"/>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158" name="TextBox 157">
              <a:extLst>
                <a:ext uri="{FF2B5EF4-FFF2-40B4-BE49-F238E27FC236}">
                  <a16:creationId xmlns:a16="http://schemas.microsoft.com/office/drawing/2014/main" id="{8CAB8EF2-9255-B842-A47C-605D7886FD96}"/>
                </a:ext>
              </a:extLst>
            </p:cNvPr>
            <p:cNvSpPr txBox="1"/>
            <p:nvPr/>
          </p:nvSpPr>
          <p:spPr>
            <a:xfrm>
              <a:off x="4473146" y="3544892"/>
              <a:ext cx="861133" cy="307777"/>
            </a:xfrm>
            <a:prstGeom prst="rect">
              <a:avLst/>
            </a:prstGeom>
            <a:noFill/>
          </p:spPr>
          <p:txBody>
            <a:bodyPr wrap="none" rtlCol="0">
              <a:spAutoFit/>
            </a:bodyPr>
            <a:lstStyle/>
            <a:p>
              <a:r>
                <a:rPr lang="en-AU" sz="1400" dirty="0"/>
                <a:t>Exporter</a:t>
              </a:r>
            </a:p>
          </p:txBody>
        </p:sp>
        <p:sp>
          <p:nvSpPr>
            <p:cNvPr id="159" name="TextBox 158">
              <a:extLst>
                <a:ext uri="{FF2B5EF4-FFF2-40B4-BE49-F238E27FC236}">
                  <a16:creationId xmlns:a16="http://schemas.microsoft.com/office/drawing/2014/main" id="{88F0D233-BEBF-F142-AF62-23BA1D37572D}"/>
                </a:ext>
              </a:extLst>
            </p:cNvPr>
            <p:cNvSpPr txBox="1"/>
            <p:nvPr/>
          </p:nvSpPr>
          <p:spPr>
            <a:xfrm>
              <a:off x="5683204" y="2560538"/>
              <a:ext cx="752129" cy="307777"/>
            </a:xfrm>
            <a:prstGeom prst="rect">
              <a:avLst/>
            </a:prstGeom>
            <a:noFill/>
          </p:spPr>
          <p:txBody>
            <a:bodyPr wrap="none" rtlCol="0">
              <a:spAutoFit/>
            </a:bodyPr>
            <a:lstStyle/>
            <a:p>
              <a:r>
                <a:rPr lang="en-AU" sz="1400" dirty="0"/>
                <a:t>Invoice</a:t>
              </a:r>
            </a:p>
          </p:txBody>
        </p:sp>
        <p:sp>
          <p:nvSpPr>
            <p:cNvPr id="160" name="TextBox 159">
              <a:extLst>
                <a:ext uri="{FF2B5EF4-FFF2-40B4-BE49-F238E27FC236}">
                  <a16:creationId xmlns:a16="http://schemas.microsoft.com/office/drawing/2014/main" id="{FF7EC380-D66F-8349-A703-72AA55CE73F0}"/>
                </a:ext>
              </a:extLst>
            </p:cNvPr>
            <p:cNvSpPr txBox="1"/>
            <p:nvPr/>
          </p:nvSpPr>
          <p:spPr>
            <a:xfrm>
              <a:off x="6930659" y="3510574"/>
              <a:ext cx="849913" cy="307777"/>
            </a:xfrm>
            <a:prstGeom prst="rect">
              <a:avLst/>
            </a:prstGeom>
            <a:noFill/>
          </p:spPr>
          <p:txBody>
            <a:bodyPr wrap="none" rtlCol="0">
              <a:spAutoFit/>
            </a:bodyPr>
            <a:lstStyle/>
            <a:p>
              <a:r>
                <a:rPr lang="en-AU" sz="1400"/>
                <a:t>Importer</a:t>
              </a:r>
            </a:p>
          </p:txBody>
        </p:sp>
        <p:sp>
          <p:nvSpPr>
            <p:cNvPr id="161" name="TextBox 160">
              <a:extLst>
                <a:ext uri="{FF2B5EF4-FFF2-40B4-BE49-F238E27FC236}">
                  <a16:creationId xmlns:a16="http://schemas.microsoft.com/office/drawing/2014/main" id="{D92051C9-5087-9844-A065-0183888C4296}"/>
                </a:ext>
              </a:extLst>
            </p:cNvPr>
            <p:cNvSpPr txBox="1"/>
            <p:nvPr/>
          </p:nvSpPr>
          <p:spPr>
            <a:xfrm>
              <a:off x="6834377" y="2694286"/>
              <a:ext cx="891591" cy="307777"/>
            </a:xfrm>
            <a:prstGeom prst="rect">
              <a:avLst/>
            </a:prstGeom>
            <a:noFill/>
          </p:spPr>
          <p:txBody>
            <a:bodyPr wrap="none" rtlCol="0">
              <a:spAutoFit/>
            </a:bodyPr>
            <a:lstStyle/>
            <a:p>
              <a:r>
                <a:rPr lang="en-AU" sz="1400"/>
                <a:t>Customs</a:t>
              </a:r>
              <a:endParaRPr lang="en-AU" sz="1400" dirty="0"/>
            </a:p>
          </p:txBody>
        </p:sp>
        <p:sp>
          <p:nvSpPr>
            <p:cNvPr id="162" name="Rounded Rectangular Callout 161">
              <a:extLst>
                <a:ext uri="{FF2B5EF4-FFF2-40B4-BE49-F238E27FC236}">
                  <a16:creationId xmlns:a16="http://schemas.microsoft.com/office/drawing/2014/main" id="{846BD7C1-3876-8549-8BE7-28CBFA04E187}"/>
                </a:ext>
              </a:extLst>
            </p:cNvPr>
            <p:cNvSpPr/>
            <p:nvPr/>
          </p:nvSpPr>
          <p:spPr>
            <a:xfrm>
              <a:off x="4859079" y="1576863"/>
              <a:ext cx="3388913" cy="432692"/>
            </a:xfrm>
            <a:prstGeom prst="wedgeRoundRectCallout">
              <a:avLst>
                <a:gd name="adj1" fmla="val 22991"/>
                <a:gd name="adj2" fmla="val 98799"/>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a:solidFill>
                    <a:schemeClr val="tx1"/>
                  </a:solidFill>
                </a:rPr>
                <a:t>I’ve pre-cleared your shipment </a:t>
              </a:r>
              <a:r>
                <a:rPr lang="en-AU" sz="1400">
                  <a:solidFill>
                    <a:schemeClr val="tx1"/>
                  </a:solidFill>
                </a:rPr>
                <a:t>and calculated duty : </a:t>
              </a:r>
              <a:r>
                <a:rPr lang="en-AU" sz="1400" dirty="0">
                  <a:solidFill>
                    <a:schemeClr val="tx1"/>
                  </a:solidFill>
                </a:rPr>
                <a:t>you owe $550</a:t>
              </a:r>
            </a:p>
          </p:txBody>
        </p:sp>
        <p:sp>
          <p:nvSpPr>
            <p:cNvPr id="163" name="Right Arrow 162">
              <a:extLst>
                <a:ext uri="{FF2B5EF4-FFF2-40B4-BE49-F238E27FC236}">
                  <a16:creationId xmlns:a16="http://schemas.microsoft.com/office/drawing/2014/main" id="{2E7DDA9B-6A75-5B45-9DAC-9E4A85804FE4}"/>
                </a:ext>
              </a:extLst>
            </p:cNvPr>
            <p:cNvSpPr/>
            <p:nvPr/>
          </p:nvSpPr>
          <p:spPr>
            <a:xfrm>
              <a:off x="5348177" y="2318261"/>
              <a:ext cx="1520455" cy="288032"/>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164" name="Right Arrow 163">
              <a:extLst>
                <a:ext uri="{FF2B5EF4-FFF2-40B4-BE49-F238E27FC236}">
                  <a16:creationId xmlns:a16="http://schemas.microsoft.com/office/drawing/2014/main" id="{D7096173-2929-EC49-AE90-44A0151B1E7D}"/>
                </a:ext>
              </a:extLst>
            </p:cNvPr>
            <p:cNvSpPr/>
            <p:nvPr/>
          </p:nvSpPr>
          <p:spPr>
            <a:xfrm>
              <a:off x="6531634" y="3257470"/>
              <a:ext cx="432048" cy="288032"/>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165" name="TextBox 164">
              <a:extLst>
                <a:ext uri="{FF2B5EF4-FFF2-40B4-BE49-F238E27FC236}">
                  <a16:creationId xmlns:a16="http://schemas.microsoft.com/office/drawing/2014/main" id="{08E1CA5E-4E27-B541-BEBD-C78D4AB60BA3}"/>
                </a:ext>
              </a:extLst>
            </p:cNvPr>
            <p:cNvSpPr txBox="1"/>
            <p:nvPr/>
          </p:nvSpPr>
          <p:spPr>
            <a:xfrm>
              <a:off x="4371168" y="2634035"/>
              <a:ext cx="891591" cy="307777"/>
            </a:xfrm>
            <a:prstGeom prst="rect">
              <a:avLst/>
            </a:prstGeom>
            <a:noFill/>
          </p:spPr>
          <p:txBody>
            <a:bodyPr wrap="none" rtlCol="0">
              <a:spAutoFit/>
            </a:bodyPr>
            <a:lstStyle/>
            <a:p>
              <a:r>
                <a:rPr lang="en-AU" sz="1400" dirty="0"/>
                <a:t>Customs</a:t>
              </a:r>
            </a:p>
          </p:txBody>
        </p:sp>
        <p:sp>
          <p:nvSpPr>
            <p:cNvPr id="166" name="U-Turn Arrow 101">
              <a:extLst>
                <a:ext uri="{FF2B5EF4-FFF2-40B4-BE49-F238E27FC236}">
                  <a16:creationId xmlns:a16="http://schemas.microsoft.com/office/drawing/2014/main" id="{4B7F2EDF-D7DD-434D-A49B-E1F1F3348852}"/>
                </a:ext>
              </a:extLst>
            </p:cNvPr>
            <p:cNvSpPr/>
            <p:nvPr/>
          </p:nvSpPr>
          <p:spPr>
            <a:xfrm rot="5400000">
              <a:off x="7485595" y="2573354"/>
              <a:ext cx="1088544" cy="760972"/>
            </a:xfrm>
            <a:prstGeom prst="uturnArrow">
              <a:avLst>
                <a:gd name="adj1" fmla="val 20713"/>
                <a:gd name="adj2" fmla="val 25000"/>
                <a:gd name="adj3" fmla="val 25000"/>
                <a:gd name="adj4" fmla="val 43750"/>
                <a:gd name="adj5" fmla="val 98014"/>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sp>
          <p:nvSpPr>
            <p:cNvPr id="167" name="TextBox 166">
              <a:extLst>
                <a:ext uri="{FF2B5EF4-FFF2-40B4-BE49-F238E27FC236}">
                  <a16:creationId xmlns:a16="http://schemas.microsoft.com/office/drawing/2014/main" id="{10EDEC27-C8AF-AE42-B83B-038C93099314}"/>
                </a:ext>
              </a:extLst>
            </p:cNvPr>
            <p:cNvSpPr txBox="1"/>
            <p:nvPr/>
          </p:nvSpPr>
          <p:spPr>
            <a:xfrm>
              <a:off x="7664841" y="2880457"/>
              <a:ext cx="1090363" cy="307777"/>
            </a:xfrm>
            <a:prstGeom prst="rect">
              <a:avLst/>
            </a:prstGeom>
            <a:noFill/>
          </p:spPr>
          <p:txBody>
            <a:bodyPr wrap="none" rtlCol="0">
              <a:spAutoFit/>
            </a:bodyPr>
            <a:lstStyle/>
            <a:p>
              <a:r>
                <a:rPr lang="en-AU" sz="1400"/>
                <a:t>Declaration</a:t>
              </a:r>
              <a:endParaRPr lang="en-AU" sz="1400" dirty="0"/>
            </a:p>
          </p:txBody>
        </p:sp>
        <p:pic>
          <p:nvPicPr>
            <p:cNvPr id="168" name="Picture 167">
              <a:extLst>
                <a:ext uri="{FF2B5EF4-FFF2-40B4-BE49-F238E27FC236}">
                  <a16:creationId xmlns:a16="http://schemas.microsoft.com/office/drawing/2014/main" id="{632533F0-BBB2-A945-B1E3-8FE3660D5D7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597651" y="3496499"/>
              <a:ext cx="515755" cy="388674"/>
            </a:xfrm>
            <a:prstGeom prst="rect">
              <a:avLst/>
            </a:prstGeom>
          </p:spPr>
        </p:pic>
        <p:pic>
          <p:nvPicPr>
            <p:cNvPr id="169" name="Picture 168">
              <a:extLst>
                <a:ext uri="{FF2B5EF4-FFF2-40B4-BE49-F238E27FC236}">
                  <a16:creationId xmlns:a16="http://schemas.microsoft.com/office/drawing/2014/main" id="{5A330883-E6E6-2640-AB72-DD5FD513742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187604" y="3510675"/>
              <a:ext cx="515755" cy="388674"/>
            </a:xfrm>
            <a:prstGeom prst="rect">
              <a:avLst/>
            </a:prstGeom>
          </p:spPr>
        </p:pic>
        <p:sp>
          <p:nvSpPr>
            <p:cNvPr id="170" name="Right Arrow 169">
              <a:extLst>
                <a:ext uri="{FF2B5EF4-FFF2-40B4-BE49-F238E27FC236}">
                  <a16:creationId xmlns:a16="http://schemas.microsoft.com/office/drawing/2014/main" id="{1A12422E-42A9-3144-B27C-FAFA95ABE992}"/>
                </a:ext>
              </a:extLst>
            </p:cNvPr>
            <p:cNvSpPr/>
            <p:nvPr/>
          </p:nvSpPr>
          <p:spPr>
            <a:xfrm rot="16200000">
              <a:off x="4703165" y="2884999"/>
              <a:ext cx="227589" cy="275624"/>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pic>
          <p:nvPicPr>
            <p:cNvPr id="171" name="Picture 170">
              <a:extLst>
                <a:ext uri="{FF2B5EF4-FFF2-40B4-BE49-F238E27FC236}">
                  <a16:creationId xmlns:a16="http://schemas.microsoft.com/office/drawing/2014/main" id="{A028135B-7715-BD4B-B647-D57EBEC10CC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627505" y="3164425"/>
              <a:ext cx="415860" cy="382226"/>
            </a:xfrm>
            <a:prstGeom prst="rect">
              <a:avLst/>
            </a:prstGeom>
          </p:spPr>
        </p:pic>
        <p:pic>
          <p:nvPicPr>
            <p:cNvPr id="172" name="Picture 171">
              <a:extLst>
                <a:ext uri="{FF2B5EF4-FFF2-40B4-BE49-F238E27FC236}">
                  <a16:creationId xmlns:a16="http://schemas.microsoft.com/office/drawing/2014/main" id="{397B4752-FAAC-6243-A2EE-CE822B9CA6C3}"/>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044174" y="3163330"/>
              <a:ext cx="587707" cy="393314"/>
            </a:xfrm>
            <a:prstGeom prst="rect">
              <a:avLst/>
            </a:prstGeom>
          </p:spPr>
        </p:pic>
        <p:pic>
          <p:nvPicPr>
            <p:cNvPr id="173" name="Picture 172">
              <a:extLst>
                <a:ext uri="{FF2B5EF4-FFF2-40B4-BE49-F238E27FC236}">
                  <a16:creationId xmlns:a16="http://schemas.microsoft.com/office/drawing/2014/main" id="{3644AB00-0B53-D04D-9A15-2B97FE16B5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69459" y="2999381"/>
              <a:ext cx="637657" cy="657258"/>
            </a:xfrm>
            <a:prstGeom prst="rect">
              <a:avLst/>
            </a:prstGeom>
          </p:spPr>
        </p:pic>
        <p:pic>
          <p:nvPicPr>
            <p:cNvPr id="174" name="Picture 173">
              <a:extLst>
                <a:ext uri="{FF2B5EF4-FFF2-40B4-BE49-F238E27FC236}">
                  <a16:creationId xmlns:a16="http://schemas.microsoft.com/office/drawing/2014/main" id="{B952C03F-6653-C64D-AA0C-5E606A2FD64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rot="10800000" flipH="1">
              <a:off x="6070667" y="2920092"/>
              <a:ext cx="501815" cy="481363"/>
            </a:xfrm>
            <a:prstGeom prst="rect">
              <a:avLst/>
            </a:prstGeom>
          </p:spPr>
        </p:pic>
        <p:pic>
          <p:nvPicPr>
            <p:cNvPr id="175" name="Picture 174">
              <a:extLst>
                <a:ext uri="{FF2B5EF4-FFF2-40B4-BE49-F238E27FC236}">
                  <a16:creationId xmlns:a16="http://schemas.microsoft.com/office/drawing/2014/main" id="{99511B0E-EEC6-6442-81B4-917B7D0A110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06601" y="2272812"/>
              <a:ext cx="486072" cy="501013"/>
            </a:xfrm>
            <a:prstGeom prst="rect">
              <a:avLst/>
            </a:prstGeom>
          </p:spPr>
        </p:pic>
        <p:pic>
          <p:nvPicPr>
            <p:cNvPr id="176" name="Picture 175">
              <a:extLst>
                <a:ext uri="{FF2B5EF4-FFF2-40B4-BE49-F238E27FC236}">
                  <a16:creationId xmlns:a16="http://schemas.microsoft.com/office/drawing/2014/main" id="{FCB73B83-39F1-8B46-AFA0-D40A678FEA1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25865" y="2190434"/>
              <a:ext cx="486072" cy="501013"/>
            </a:xfrm>
            <a:prstGeom prst="rect">
              <a:avLst/>
            </a:prstGeom>
          </p:spPr>
        </p:pic>
      </p:grpSp>
    </p:spTree>
    <p:extLst>
      <p:ext uri="{BB962C8B-B14F-4D97-AF65-F5344CB8AC3E}">
        <p14:creationId xmlns:p14="http://schemas.microsoft.com/office/powerpoint/2010/main" val="1401549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7DBFD2-FCC5-48B9-851B-F1EA63A23455}"/>
              </a:ext>
            </a:extLst>
          </p:cNvPr>
          <p:cNvSpPr>
            <a:spLocks noGrp="1"/>
          </p:cNvSpPr>
          <p:nvPr>
            <p:ph type="title"/>
          </p:nvPr>
        </p:nvSpPr>
        <p:spPr>
          <a:xfrm>
            <a:off x="1187866" y="365128"/>
            <a:ext cx="8542643" cy="620524"/>
          </a:xfrm>
        </p:spPr>
        <p:txBody>
          <a:bodyPr>
            <a:normAutofit/>
          </a:bodyPr>
          <a:lstStyle/>
          <a:p>
            <a:pPr algn="l"/>
            <a:r>
              <a:rPr lang="en-AU" dirty="0">
                <a:solidFill>
                  <a:srgbClr val="3392E7"/>
                </a:solidFill>
                <a:latin typeface="Arial" panose="020B0604020202020204" pitchFamily="34" charset="0"/>
                <a:cs typeface="Arial" panose="020B0604020202020204" pitchFamily="34" charset="0"/>
              </a:rPr>
              <a:t>API Project is underway</a:t>
            </a:r>
          </a:p>
        </p:txBody>
      </p:sp>
      <p:pic>
        <p:nvPicPr>
          <p:cNvPr id="6" name="Picture 5" descr="A screenshot of a cell phone&#10;&#10;Description automatically generated">
            <a:extLst>
              <a:ext uri="{FF2B5EF4-FFF2-40B4-BE49-F238E27FC236}">
                <a16:creationId xmlns:a16="http://schemas.microsoft.com/office/drawing/2014/main" id="{116101BF-B697-8C4C-BEE0-4A740C065C07}"/>
              </a:ext>
            </a:extLst>
          </p:cNvPr>
          <p:cNvPicPr/>
          <p:nvPr/>
        </p:nvPicPr>
        <p:blipFill>
          <a:blip r:embed="rId2" cstate="print">
            <a:extLst>
              <a:ext uri="{28A0092B-C50C-407E-A947-70E740481C1C}">
                <a14:useLocalDpi xmlns:a14="http://schemas.microsoft.com/office/drawing/2010/main"/>
              </a:ext>
            </a:extLst>
          </a:blip>
          <a:stretch>
            <a:fillRect/>
          </a:stretch>
        </p:blipFill>
        <p:spPr>
          <a:xfrm>
            <a:off x="3423561" y="1945406"/>
            <a:ext cx="6120130" cy="4422775"/>
          </a:xfrm>
          <a:prstGeom prst="rect">
            <a:avLst/>
          </a:prstGeom>
        </p:spPr>
      </p:pic>
      <p:sp>
        <p:nvSpPr>
          <p:cNvPr id="7" name="Rectangle 6">
            <a:extLst>
              <a:ext uri="{FF2B5EF4-FFF2-40B4-BE49-F238E27FC236}">
                <a16:creationId xmlns:a16="http://schemas.microsoft.com/office/drawing/2014/main" id="{CC6DB57B-42F9-8446-BB86-05D9446DDA07}"/>
              </a:ext>
            </a:extLst>
          </p:cNvPr>
          <p:cNvSpPr/>
          <p:nvPr/>
        </p:nvSpPr>
        <p:spPr>
          <a:xfrm>
            <a:off x="1187866" y="957513"/>
            <a:ext cx="8267044" cy="883832"/>
          </a:xfrm>
          <a:prstGeom prst="rect">
            <a:avLst/>
          </a:prstGeom>
        </p:spPr>
        <p:txBody>
          <a:bodyPr wrap="square">
            <a:spAutoFit/>
          </a:bodyPr>
          <a:lstStyle/>
          <a:p>
            <a:pPr>
              <a:lnSpc>
                <a:spcPct val="110000"/>
              </a:lnSpc>
              <a:spcBef>
                <a:spcPts val="600"/>
              </a:spcBef>
              <a:spcAft>
                <a:spcPts val="600"/>
              </a:spcAft>
            </a:pPr>
            <a:r>
              <a:rPr lang="en-AU" sz="1600" dirty="0">
                <a:solidFill>
                  <a:srgbClr val="000000"/>
                </a:solidFill>
                <a:latin typeface="Arial" charset="0"/>
                <a:ea typeface="Arial" charset="0"/>
                <a:cs typeface="Times New Roman" charset="0"/>
              </a:rPr>
              <a:t>To support all these initiative, AU Government is building a suite of APIs that will improve on (and eventually replace) the EDIFACT gateway. The approach is strongly based on UN/CEFACT Trade &amp; Transport industry domain models.  </a:t>
            </a:r>
            <a:endParaRPr lang="en-US" sz="1600" dirty="0">
              <a:solidFill>
                <a:srgbClr val="000000"/>
              </a:solidFill>
              <a:latin typeface="Arial" charset="0"/>
              <a:ea typeface="Arial" charset="0"/>
              <a:cs typeface="Times New Roman" charset="0"/>
            </a:endParaRPr>
          </a:p>
        </p:txBody>
      </p:sp>
      <p:sp>
        <p:nvSpPr>
          <p:cNvPr id="8" name="Rounded Rectangular Callout 7">
            <a:extLst>
              <a:ext uri="{FF2B5EF4-FFF2-40B4-BE49-F238E27FC236}">
                <a16:creationId xmlns:a16="http://schemas.microsoft.com/office/drawing/2014/main" id="{183217AB-DBA9-264A-AA62-0AAA6D03A573}"/>
              </a:ext>
            </a:extLst>
          </p:cNvPr>
          <p:cNvSpPr/>
          <p:nvPr/>
        </p:nvSpPr>
        <p:spPr>
          <a:xfrm>
            <a:off x="3240157" y="5182805"/>
            <a:ext cx="1320684" cy="883832"/>
          </a:xfrm>
          <a:prstGeom prst="wedgeRoundRectCallout">
            <a:avLst>
              <a:gd name="adj1" fmla="val -72525"/>
              <a:gd name="adj2" fmla="val 13333"/>
              <a:gd name="adj3" fmla="val 16667"/>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ular Callout 8">
            <a:extLst>
              <a:ext uri="{FF2B5EF4-FFF2-40B4-BE49-F238E27FC236}">
                <a16:creationId xmlns:a16="http://schemas.microsoft.com/office/drawing/2014/main" id="{59973836-FC61-094A-9A5F-5F78F3C8050E}"/>
              </a:ext>
            </a:extLst>
          </p:cNvPr>
          <p:cNvSpPr/>
          <p:nvPr/>
        </p:nvSpPr>
        <p:spPr>
          <a:xfrm>
            <a:off x="3240157" y="4201980"/>
            <a:ext cx="1320684" cy="883832"/>
          </a:xfrm>
          <a:prstGeom prst="wedgeRoundRectCallout">
            <a:avLst>
              <a:gd name="adj1" fmla="val -75672"/>
              <a:gd name="adj2" fmla="val -17705"/>
              <a:gd name="adj3" fmla="val 16667"/>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96BFB387-5CA2-B74C-A65C-2BD71146D24F}"/>
              </a:ext>
            </a:extLst>
          </p:cNvPr>
          <p:cNvSpPr/>
          <p:nvPr/>
        </p:nvSpPr>
        <p:spPr>
          <a:xfrm>
            <a:off x="3228998" y="2801099"/>
            <a:ext cx="1320684" cy="883832"/>
          </a:xfrm>
          <a:prstGeom prst="wedgeRoundRectCallout">
            <a:avLst>
              <a:gd name="adj1" fmla="val -73154"/>
              <a:gd name="adj2" fmla="val -16764"/>
              <a:gd name="adj3" fmla="val 16667"/>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0446C7-0A97-1741-8640-5E19F0604E99}"/>
              </a:ext>
            </a:extLst>
          </p:cNvPr>
          <p:cNvSpPr/>
          <p:nvPr/>
        </p:nvSpPr>
        <p:spPr>
          <a:xfrm>
            <a:off x="1187866" y="5264688"/>
            <a:ext cx="1963510" cy="883832"/>
          </a:xfrm>
          <a:prstGeom prst="rect">
            <a:avLst/>
          </a:prstGeom>
        </p:spPr>
        <p:txBody>
          <a:bodyPr wrap="square">
            <a:spAutoFit/>
          </a:bodyPr>
          <a:lstStyle/>
          <a:p>
            <a:pPr>
              <a:lnSpc>
                <a:spcPct val="110000"/>
              </a:lnSpc>
              <a:spcBef>
                <a:spcPts val="600"/>
              </a:spcBef>
              <a:spcAft>
                <a:spcPts val="600"/>
              </a:spcAft>
            </a:pPr>
            <a:r>
              <a:rPr lang="en-AU" sz="1600" dirty="0">
                <a:solidFill>
                  <a:srgbClr val="000000"/>
                </a:solidFill>
                <a:latin typeface="Arial" charset="0"/>
                <a:ea typeface="Arial" charset="0"/>
                <a:cs typeface="Times New Roman" charset="0"/>
              </a:rPr>
              <a:t>Movements reports are just T&amp;L movements</a:t>
            </a:r>
            <a:endParaRPr lang="en-US" sz="1600" dirty="0">
              <a:solidFill>
                <a:srgbClr val="000000"/>
              </a:solidFill>
              <a:latin typeface="Arial" charset="0"/>
              <a:ea typeface="Arial" charset="0"/>
              <a:cs typeface="Times New Roman" charset="0"/>
            </a:endParaRPr>
          </a:p>
        </p:txBody>
      </p:sp>
      <p:sp>
        <p:nvSpPr>
          <p:cNvPr id="12" name="Rectangle 11">
            <a:extLst>
              <a:ext uri="{FF2B5EF4-FFF2-40B4-BE49-F238E27FC236}">
                <a16:creationId xmlns:a16="http://schemas.microsoft.com/office/drawing/2014/main" id="{CF10AFE1-6B43-2145-8E50-8EAD072EE5D7}"/>
              </a:ext>
            </a:extLst>
          </p:cNvPr>
          <p:cNvSpPr/>
          <p:nvPr/>
        </p:nvSpPr>
        <p:spPr>
          <a:xfrm>
            <a:off x="1187866" y="4058641"/>
            <a:ext cx="1721589" cy="883832"/>
          </a:xfrm>
          <a:prstGeom prst="rect">
            <a:avLst/>
          </a:prstGeom>
        </p:spPr>
        <p:txBody>
          <a:bodyPr wrap="square">
            <a:spAutoFit/>
          </a:bodyPr>
          <a:lstStyle/>
          <a:p>
            <a:pPr>
              <a:lnSpc>
                <a:spcPct val="110000"/>
              </a:lnSpc>
              <a:spcBef>
                <a:spcPts val="600"/>
              </a:spcBef>
              <a:spcAft>
                <a:spcPts val="600"/>
              </a:spcAft>
            </a:pPr>
            <a:r>
              <a:rPr lang="en-AU" sz="1600" dirty="0">
                <a:solidFill>
                  <a:srgbClr val="000000"/>
                </a:solidFill>
                <a:latin typeface="Arial" charset="0"/>
                <a:ea typeface="Arial" charset="0"/>
                <a:cs typeface="Times New Roman" charset="0"/>
              </a:rPr>
              <a:t>Cargo reports are essentially just way bills.</a:t>
            </a:r>
            <a:endParaRPr lang="en-US" sz="1600" dirty="0">
              <a:solidFill>
                <a:srgbClr val="000000"/>
              </a:solidFill>
              <a:latin typeface="Arial" charset="0"/>
              <a:ea typeface="Arial" charset="0"/>
              <a:cs typeface="Times New Roman" charset="0"/>
            </a:endParaRPr>
          </a:p>
        </p:txBody>
      </p:sp>
      <p:sp>
        <p:nvSpPr>
          <p:cNvPr id="13" name="Rectangle 12">
            <a:extLst>
              <a:ext uri="{FF2B5EF4-FFF2-40B4-BE49-F238E27FC236}">
                <a16:creationId xmlns:a16="http://schemas.microsoft.com/office/drawing/2014/main" id="{4CA485EE-3EC6-754A-B272-283E9B80297F}"/>
              </a:ext>
            </a:extLst>
          </p:cNvPr>
          <p:cNvSpPr/>
          <p:nvPr/>
        </p:nvSpPr>
        <p:spPr>
          <a:xfrm>
            <a:off x="1187866" y="2606839"/>
            <a:ext cx="1721589" cy="883832"/>
          </a:xfrm>
          <a:prstGeom prst="rect">
            <a:avLst/>
          </a:prstGeom>
        </p:spPr>
        <p:txBody>
          <a:bodyPr wrap="square">
            <a:spAutoFit/>
          </a:bodyPr>
          <a:lstStyle/>
          <a:p>
            <a:pPr>
              <a:lnSpc>
                <a:spcPct val="110000"/>
              </a:lnSpc>
              <a:spcBef>
                <a:spcPts val="600"/>
              </a:spcBef>
              <a:spcAft>
                <a:spcPts val="600"/>
              </a:spcAft>
            </a:pPr>
            <a:r>
              <a:rPr lang="en-AU" sz="1600" dirty="0">
                <a:solidFill>
                  <a:srgbClr val="000000"/>
                </a:solidFill>
                <a:latin typeface="Arial" charset="0"/>
                <a:ea typeface="Arial" charset="0"/>
                <a:cs typeface="Times New Roman" charset="0"/>
              </a:rPr>
              <a:t>Declarations are shipments with a duty calculation</a:t>
            </a:r>
            <a:endParaRPr lang="en-US" sz="1600" dirty="0">
              <a:solidFill>
                <a:srgbClr val="000000"/>
              </a:solidFill>
              <a:latin typeface="Arial" charset="0"/>
              <a:ea typeface="Arial" charset="0"/>
              <a:cs typeface="Times New Roman" charset="0"/>
            </a:endParaRPr>
          </a:p>
        </p:txBody>
      </p:sp>
      <p:sp>
        <p:nvSpPr>
          <p:cNvPr id="14" name="Rectangle 13">
            <a:extLst>
              <a:ext uri="{FF2B5EF4-FFF2-40B4-BE49-F238E27FC236}">
                <a16:creationId xmlns:a16="http://schemas.microsoft.com/office/drawing/2014/main" id="{62E5C298-455F-BB40-A9BA-47233B897F84}"/>
              </a:ext>
            </a:extLst>
          </p:cNvPr>
          <p:cNvSpPr/>
          <p:nvPr/>
        </p:nvSpPr>
        <p:spPr>
          <a:xfrm>
            <a:off x="2220536" y="6358216"/>
            <a:ext cx="4300669" cy="342145"/>
          </a:xfrm>
          <a:prstGeom prst="rect">
            <a:avLst/>
          </a:prstGeom>
        </p:spPr>
        <p:txBody>
          <a:bodyPr wrap="square">
            <a:spAutoFit/>
          </a:bodyPr>
          <a:lstStyle/>
          <a:p>
            <a:pPr>
              <a:lnSpc>
                <a:spcPct val="110000"/>
              </a:lnSpc>
              <a:spcBef>
                <a:spcPts val="600"/>
              </a:spcBef>
              <a:spcAft>
                <a:spcPts val="600"/>
              </a:spcAft>
            </a:pPr>
            <a:r>
              <a:rPr lang="en-AU" sz="1600" dirty="0">
                <a:solidFill>
                  <a:srgbClr val="000000"/>
                </a:solidFill>
                <a:latin typeface="Arial" charset="0"/>
                <a:ea typeface="Arial" charset="0"/>
                <a:cs typeface="Times New Roman" charset="0"/>
              </a:rPr>
              <a:t>More on this in my final presentation today.</a:t>
            </a:r>
            <a:endParaRPr lang="en-US" sz="1600" dirty="0">
              <a:solidFill>
                <a:srgbClr val="000000"/>
              </a:solidFill>
              <a:latin typeface="Arial" charset="0"/>
              <a:ea typeface="Arial" charset="0"/>
              <a:cs typeface="Times New Roman" charset="0"/>
            </a:endParaRPr>
          </a:p>
        </p:txBody>
      </p:sp>
    </p:spTree>
    <p:extLst>
      <p:ext uri="{BB962C8B-B14F-4D97-AF65-F5344CB8AC3E}">
        <p14:creationId xmlns:p14="http://schemas.microsoft.com/office/powerpoint/2010/main" val="37705188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6590</TotalTime>
  <Words>1115</Words>
  <Application>Microsoft Macintosh PowerPoint</Application>
  <PresentationFormat>A4 Paper (210x297 mm)</PresentationFormat>
  <Paragraphs>164</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Arial Black</vt:lpstr>
      <vt:lpstr>Calibri</vt:lpstr>
      <vt:lpstr>Office Theme</vt:lpstr>
      <vt:lpstr>APIs for Regulators</vt:lpstr>
      <vt:lpstr>Regulators care about two things</vt:lpstr>
      <vt:lpstr>Single windows will become APIs</vt:lpstr>
      <vt:lpstr>Just give us the data and we’ll  tell you your obligations</vt:lpstr>
      <vt:lpstr>Identity as a service</vt:lpstr>
      <vt:lpstr>Inter-Government Cooperation</vt:lpstr>
      <vt:lpstr>Facilitation – CoO example</vt:lpstr>
      <vt:lpstr>Compliance – Import Dec example</vt:lpstr>
      <vt:lpstr>API Project is underway</vt:lpstr>
      <vt:lpstr>For example – the CoO data model</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CAREC meeting</dc:title>
  <dc:creator>Ian Watt</dc:creator>
  <cp:lastModifiedBy>Steve Capell</cp:lastModifiedBy>
  <cp:revision>110</cp:revision>
  <dcterms:created xsi:type="dcterms:W3CDTF">2019-08-14T01:25:40Z</dcterms:created>
  <dcterms:modified xsi:type="dcterms:W3CDTF">2019-10-29T11:33:29Z</dcterms:modified>
</cp:coreProperties>
</file>